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Proxima Nova"/>
      <p:regular r:id="rId34"/>
      <p:bold r:id="rId35"/>
      <p:italic r:id="rId36"/>
      <p:boldItalic r:id="rId37"/>
    </p:embeddedFont>
    <p:embeddedFont>
      <p:font typeface="Roboto"/>
      <p:regular r:id="rId38"/>
      <p:bold r:id="rId39"/>
      <p:italic r:id="rId40"/>
      <p:boldItalic r:id="rId41"/>
    </p:embeddedFont>
    <p:embeddedFont>
      <p:font typeface="Montserrat"/>
      <p:regular r:id="rId42"/>
      <p:bold r:id="rId43"/>
      <p:italic r:id="rId44"/>
      <p:boldItalic r:id="rId45"/>
    </p:embeddedFont>
    <p:embeddedFont>
      <p:font typeface="Fira Sans Extra Condensed Medium"/>
      <p:regular r:id="rId46"/>
      <p:bold r:id="rId47"/>
      <p:italic r:id="rId48"/>
      <p:boldItalic r:id="rId49"/>
    </p:embeddedFont>
    <p:embeddedFont>
      <p:font typeface="EB Garamond"/>
      <p:regular r:id="rId50"/>
      <p:bold r:id="rId51"/>
      <p:italic r:id="rId52"/>
      <p:boldItalic r:id="rId53"/>
    </p:embeddedFont>
    <p:embeddedFont>
      <p:font typeface="Montserrat Light"/>
      <p:regular r:id="rId54"/>
      <p:bold r:id="rId55"/>
      <p:italic r:id="rId56"/>
      <p:boldItalic r:id="rId57"/>
    </p:embeddedFont>
    <p:embeddedFont>
      <p:font typeface="Squada One"/>
      <p:regular r:id="rId58"/>
    </p:embeddedFont>
    <p:embeddedFont>
      <p:font typeface="Proxima Nova Semibold"/>
      <p:regular r:id="rId59"/>
      <p:bold r:id="rId60"/>
      <p:boldItalic r:id="rId61"/>
    </p:embeddedFont>
    <p:embeddedFont>
      <p:font typeface="Montserrat ExtraBold"/>
      <p:bold r:id="rId62"/>
      <p:boldItalic r:id="rId63"/>
    </p:embeddedFont>
    <p:embeddedFont>
      <p:font typeface="Oswald"/>
      <p:regular r:id="rId64"/>
      <p:bold r:id="rId65"/>
    </p:embeddedFont>
    <p:embeddedFont>
      <p:font typeface="Barlow Light"/>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0">
          <p15:clr>
            <a:srgbClr val="747775"/>
          </p15:clr>
        </p15:guide>
        <p15:guide id="2" orient="horz" pos="1710">
          <p15:clr>
            <a:srgbClr val="747775"/>
          </p15:clr>
        </p15:guide>
        <p15:guide id="3" orient="horz" pos="1944">
          <p15:clr>
            <a:srgbClr val="747775"/>
          </p15:clr>
        </p15:guide>
        <p15:guide id="4" orient="horz" pos="2928">
          <p15:clr>
            <a:srgbClr val="747775"/>
          </p15:clr>
        </p15:guide>
        <p15:guide id="5" pos="176">
          <p15:clr>
            <a:srgbClr val="747775"/>
          </p15:clr>
        </p15:guide>
        <p15:guide id="6" pos="1565">
          <p15:clr>
            <a:srgbClr val="747775"/>
          </p15:clr>
        </p15:guide>
        <p15:guide id="7" pos="2955">
          <p15:clr>
            <a:srgbClr val="747775"/>
          </p15:clr>
        </p15:guide>
        <p15:guide id="8" pos="4344">
          <p15:clr>
            <a:srgbClr val="747775"/>
          </p15:clr>
        </p15:guide>
        <p15:guide id="9" pos="176">
          <p15:clr>
            <a:srgbClr val="747775"/>
          </p15:clr>
        </p15:guide>
        <p15:guide id="10" orient="horz" pos="1224">
          <p15:clr>
            <a:srgbClr val="747775"/>
          </p15:clr>
        </p15:guide>
        <p15:guide id="11" orient="horz" pos="254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0" orient="horz"/>
        <p:guide pos="1710" orient="horz"/>
        <p:guide pos="1944" orient="horz"/>
        <p:guide pos="2928" orient="horz"/>
        <p:guide pos="176"/>
        <p:guide pos="1565"/>
        <p:guide pos="2955"/>
        <p:guide pos="4344"/>
        <p:guide pos="176"/>
        <p:guide pos="1224" orient="horz"/>
        <p:guide pos="25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FiraSansExtraCondensedMedium-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FiraSansExtraCondensedMedium-italic.fntdata"/><Relationship Id="rId47" Type="http://schemas.openxmlformats.org/officeDocument/2006/relationships/font" Target="fonts/FiraSansExtraCondensedMedium-bold.fntdata"/><Relationship Id="rId49" Type="http://schemas.openxmlformats.org/officeDocument/2006/relationships/font" Target="fonts/FiraSansExtraCondensedMedium-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ProximaNova-bold.fntdata"/><Relationship Id="rId34" Type="http://schemas.openxmlformats.org/officeDocument/2006/relationships/font" Target="fonts/ProximaNova-regular.fntdata"/><Relationship Id="rId37" Type="http://schemas.openxmlformats.org/officeDocument/2006/relationships/font" Target="fonts/ProximaNova-boldItalic.fntdata"/><Relationship Id="rId36" Type="http://schemas.openxmlformats.org/officeDocument/2006/relationships/font" Target="fonts/ProximaNova-italic.fntdata"/><Relationship Id="rId39" Type="http://schemas.openxmlformats.org/officeDocument/2006/relationships/font" Target="fonts/Roboto-bold.fntdata"/><Relationship Id="rId38" Type="http://schemas.openxmlformats.org/officeDocument/2006/relationships/font" Target="fonts/Roboto-regular.fntdata"/><Relationship Id="rId62" Type="http://schemas.openxmlformats.org/officeDocument/2006/relationships/font" Target="fonts/MontserratExtraBold-bold.fntdata"/><Relationship Id="rId61" Type="http://schemas.openxmlformats.org/officeDocument/2006/relationships/font" Target="fonts/ProximaNovaSemibold-boldItalic.fntdata"/><Relationship Id="rId20" Type="http://schemas.openxmlformats.org/officeDocument/2006/relationships/slide" Target="slides/slide13.xml"/><Relationship Id="rId64" Type="http://schemas.openxmlformats.org/officeDocument/2006/relationships/font" Target="fonts/Oswald-regular.fntdata"/><Relationship Id="rId63" Type="http://schemas.openxmlformats.org/officeDocument/2006/relationships/font" Target="fonts/MontserratExtraBold-boldItalic.fntdata"/><Relationship Id="rId22" Type="http://schemas.openxmlformats.org/officeDocument/2006/relationships/slide" Target="slides/slide15.xml"/><Relationship Id="rId66" Type="http://schemas.openxmlformats.org/officeDocument/2006/relationships/font" Target="fonts/BarlowLight-regular.fntdata"/><Relationship Id="rId21" Type="http://schemas.openxmlformats.org/officeDocument/2006/relationships/slide" Target="slides/slide14.xml"/><Relationship Id="rId65" Type="http://schemas.openxmlformats.org/officeDocument/2006/relationships/font" Target="fonts/Oswald-bold.fntdata"/><Relationship Id="rId24" Type="http://schemas.openxmlformats.org/officeDocument/2006/relationships/slide" Target="slides/slide17.xml"/><Relationship Id="rId68" Type="http://schemas.openxmlformats.org/officeDocument/2006/relationships/font" Target="fonts/BarlowLight-italic.fntdata"/><Relationship Id="rId23" Type="http://schemas.openxmlformats.org/officeDocument/2006/relationships/slide" Target="slides/slide16.xml"/><Relationship Id="rId67" Type="http://schemas.openxmlformats.org/officeDocument/2006/relationships/font" Target="fonts/BarlowLight-bold.fntdata"/><Relationship Id="rId60" Type="http://schemas.openxmlformats.org/officeDocument/2006/relationships/font" Target="fonts/ProximaNovaSemibold-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BarlowLight-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EBGaramond-bold.fntdata"/><Relationship Id="rId50" Type="http://schemas.openxmlformats.org/officeDocument/2006/relationships/font" Target="fonts/EBGaramond-regular.fntdata"/><Relationship Id="rId53" Type="http://schemas.openxmlformats.org/officeDocument/2006/relationships/font" Target="fonts/EBGaramond-boldItalic.fntdata"/><Relationship Id="rId52" Type="http://schemas.openxmlformats.org/officeDocument/2006/relationships/font" Target="fonts/EBGaramond-italic.fntdata"/><Relationship Id="rId11" Type="http://schemas.openxmlformats.org/officeDocument/2006/relationships/slide" Target="slides/slide4.xml"/><Relationship Id="rId55" Type="http://schemas.openxmlformats.org/officeDocument/2006/relationships/font" Target="fonts/MontserratLight-bold.fntdata"/><Relationship Id="rId10" Type="http://schemas.openxmlformats.org/officeDocument/2006/relationships/slide" Target="slides/slide3.xml"/><Relationship Id="rId54" Type="http://schemas.openxmlformats.org/officeDocument/2006/relationships/font" Target="fonts/MontserratLight-regular.fntdata"/><Relationship Id="rId13" Type="http://schemas.openxmlformats.org/officeDocument/2006/relationships/slide" Target="slides/slide6.xml"/><Relationship Id="rId57" Type="http://schemas.openxmlformats.org/officeDocument/2006/relationships/font" Target="fonts/MontserratLight-boldItalic.fntdata"/><Relationship Id="rId12" Type="http://schemas.openxmlformats.org/officeDocument/2006/relationships/slide" Target="slides/slide5.xml"/><Relationship Id="rId56" Type="http://schemas.openxmlformats.org/officeDocument/2006/relationships/font" Target="fonts/MontserratLight-italic.fntdata"/><Relationship Id="rId15" Type="http://schemas.openxmlformats.org/officeDocument/2006/relationships/slide" Target="slides/slide8.xml"/><Relationship Id="rId59" Type="http://schemas.openxmlformats.org/officeDocument/2006/relationships/font" Target="fonts/ProximaNovaSemibold-regular.fntdata"/><Relationship Id="rId14" Type="http://schemas.openxmlformats.org/officeDocument/2006/relationships/slide" Target="slides/slide7.xml"/><Relationship Id="rId58" Type="http://schemas.openxmlformats.org/officeDocument/2006/relationships/font" Target="fonts/SquadaOne-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3618923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3618923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2 sentence </a:t>
            </a:r>
            <a:r>
              <a:rPr lang="en"/>
              <a:t>description (15 sec)</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Note: may want to weave in challenges we faced with the data received and we collected (would help explain our progress)</a:t>
            </a:r>
            <a:endParaRPr>
              <a:solidFill>
                <a:schemeClr val="dk1"/>
              </a:solidFill>
            </a:endParaRPr>
          </a:p>
          <a:p>
            <a:pPr indent="0" lvl="0" marL="0" rtl="0" algn="l">
              <a:spcBef>
                <a:spcPts val="800"/>
              </a:spcBef>
              <a:spcAft>
                <a:spcPts val="0"/>
              </a:spcAft>
              <a:buNone/>
            </a:pPr>
            <a:r>
              <a:t/>
            </a:r>
            <a:endParaRPr/>
          </a:p>
          <a:p>
            <a:pPr indent="0" lvl="0" marL="0" rtl="0" algn="l">
              <a:spcBef>
                <a:spcPts val="0"/>
              </a:spcBef>
              <a:spcAft>
                <a:spcPts val="0"/>
              </a:spcAft>
              <a:buNone/>
            </a:pPr>
            <a:r>
              <a:rPr lang="en"/>
              <a:t>Our client, the Watauga Housing Council of the Watauga County, wants a tool to help identify suitable parcels of land that are attractive to developers and to streamline their process in increasing their housing supply. Today, we will share our research and exploratory data analysis on this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d1ba99827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d1ba99827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~10 sec</a:t>
            </a:r>
            <a:endParaRPr>
              <a:solidFill>
                <a:schemeClr val="dk1"/>
              </a:solidFill>
            </a:endParaRPr>
          </a:p>
          <a:p>
            <a:pPr indent="0" lvl="0" marL="0" rtl="0" algn="l">
              <a:lnSpc>
                <a:spcPct val="115000"/>
              </a:lnSpc>
              <a:spcBef>
                <a:spcPts val="800"/>
              </a:spcBef>
              <a:spcAft>
                <a:spcPts val="800"/>
              </a:spcAft>
              <a:buClr>
                <a:schemeClr val="dk1"/>
              </a:buClr>
              <a:buSzPts val="1100"/>
              <a:buFont typeface="Arial"/>
              <a:buNone/>
            </a:pPr>
            <a:r>
              <a:rPr lang="en">
                <a:solidFill>
                  <a:schemeClr val="dk1"/>
                </a:solidFill>
              </a:rPr>
              <a:t>Watauga County is currently experiencing a housing shortage that is expected to intensify in the near future. The shortage is exacerbated by vacation rentals and student housing, which has significantly reduced the available residential housing options and increased the cost of living.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d1d1c23f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d1d1c23f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~10 sec</a:t>
            </a:r>
            <a:endParaRPr>
              <a:solidFill>
                <a:schemeClr val="dk1"/>
              </a:solidFill>
            </a:endParaRPr>
          </a:p>
          <a:p>
            <a:pPr indent="0" lvl="0" marL="0" rtl="0" algn="l">
              <a:lnSpc>
                <a:spcPct val="115000"/>
              </a:lnSpc>
              <a:spcBef>
                <a:spcPts val="800"/>
              </a:spcBef>
              <a:spcAft>
                <a:spcPts val="800"/>
              </a:spcAft>
              <a:buClr>
                <a:schemeClr val="dk1"/>
              </a:buClr>
              <a:buSzPts val="1100"/>
              <a:buFont typeface="Arial"/>
              <a:buNone/>
            </a:pPr>
            <a:r>
              <a:rPr lang="en">
                <a:solidFill>
                  <a:schemeClr val="dk1"/>
                </a:solidFill>
              </a:rPr>
              <a:t>Watauga County is currently experiencing a housing shortage that is expected to intensify in the near future. The shortage is exacerbated by vacation rentals and student housing, which has significantly reduced the available residential housing options and increased the cost of living.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950ed0f0e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c950ed0f0e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c950ed0f0e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c950ed0f0e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c950ed0f0e_0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c950ed0f0e_0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d10cd9b27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d10cd9b27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ca5778ee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ca5778ee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c950ed0f0e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c950ed0f0e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cf1462308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cf1462308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roadmap for our research. After feature engineering, we started to build up our model. The target variable is septic system permits. The first challenge is the imbalance data. Only 0.5% of the parcels have new permits, which could hard to get a good model. So we firstly tried to oversample rare event “1” or try to use the poisson model. ~ 55s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cf1462308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cf1462308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roadmap for our research. After feature engineering, we started to build up our model. The target variable is septic system permits. The first challenge is the imbalance data. Only 0.5% of the parcels have new permits, which could hard to get a good model. So we firstly tried to oversample rare event “1” or try to use the poisson model.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f13ef2b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f13ef2b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25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want to introduce our team of five.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Name, project role.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c950ed0f0e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c950ed0f0e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d0636c904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d0636c904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d053807de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d053807d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c950ed0f0e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c950ed0f0e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c950ed0f0e_0_2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c950ed0f0e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d29f310d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d29f310d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c950ed0f0e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2c950ed0f0e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c1d93af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c1d93af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start, we would like to thank our client and our stakeholders for sharing their time for us. We are glad to have the opportunity to apply our skills and contribute in a meaningful way to a real-world issue. We had multiple interviews with our main client, the Watauga Housing Council, and gleaned useful information from a stakeholder AppHealthCare, the district health department for Watauga. Lastly thanks to Professors Fichman and Harris for guiding us through.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9985b8e39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9985b8e39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~10 sec</a:t>
            </a:r>
            <a:endParaRPr>
              <a:solidFill>
                <a:schemeClr val="dk1"/>
              </a:solidFill>
            </a:endParaRPr>
          </a:p>
          <a:p>
            <a:pPr indent="0" lvl="0" marL="0" rtl="0" algn="l">
              <a:lnSpc>
                <a:spcPct val="115000"/>
              </a:lnSpc>
              <a:spcBef>
                <a:spcPts val="800"/>
              </a:spcBef>
              <a:spcAft>
                <a:spcPts val="800"/>
              </a:spcAft>
              <a:buClr>
                <a:schemeClr val="dk1"/>
              </a:buClr>
              <a:buSzPts val="1100"/>
              <a:buFont typeface="Arial"/>
              <a:buNone/>
            </a:pPr>
            <a:r>
              <a:rPr lang="en">
                <a:solidFill>
                  <a:schemeClr val="dk1"/>
                </a:solidFill>
              </a:rPr>
              <a:t>Watauga County is currently experiencing a housing shortage that is expected to intensify in the near future. The shortage is exacerbated by vacation rentals and student housing, which has significantly reduced the available residential housing options and increased the cost of living.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259331b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d259331b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~10 sec</a:t>
            </a:r>
            <a:endParaRPr>
              <a:solidFill>
                <a:schemeClr val="dk1"/>
              </a:solidFill>
            </a:endParaRPr>
          </a:p>
          <a:p>
            <a:pPr indent="0" lvl="0" marL="0" rtl="0" algn="l">
              <a:lnSpc>
                <a:spcPct val="115000"/>
              </a:lnSpc>
              <a:spcBef>
                <a:spcPts val="800"/>
              </a:spcBef>
              <a:spcAft>
                <a:spcPts val="800"/>
              </a:spcAft>
              <a:buClr>
                <a:schemeClr val="dk1"/>
              </a:buClr>
              <a:buSzPts val="1100"/>
              <a:buFont typeface="Arial"/>
              <a:buNone/>
            </a:pPr>
            <a:r>
              <a:rPr lang="en">
                <a:solidFill>
                  <a:schemeClr val="dk1"/>
                </a:solidFill>
              </a:rPr>
              <a:t>Watauga County is currently experiencing a housing shortage that is expected to intensify in the near future. The shortage is exacerbated by vacation rentals and student housing, which has significantly reduced the available residential housing options and increased the cost of living.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259331bd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259331bd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~10 sec</a:t>
            </a:r>
            <a:endParaRPr>
              <a:solidFill>
                <a:schemeClr val="dk1"/>
              </a:solidFill>
            </a:endParaRPr>
          </a:p>
          <a:p>
            <a:pPr indent="0" lvl="0" marL="0" rtl="0" algn="l">
              <a:lnSpc>
                <a:spcPct val="115000"/>
              </a:lnSpc>
              <a:spcBef>
                <a:spcPts val="800"/>
              </a:spcBef>
              <a:spcAft>
                <a:spcPts val="800"/>
              </a:spcAft>
              <a:buClr>
                <a:schemeClr val="dk1"/>
              </a:buClr>
              <a:buSzPts val="1100"/>
              <a:buFont typeface="Arial"/>
              <a:buNone/>
            </a:pPr>
            <a:r>
              <a:rPr lang="en">
                <a:solidFill>
                  <a:schemeClr val="dk1"/>
                </a:solidFill>
              </a:rPr>
              <a:t>Watauga County is currently experiencing a housing shortage that is expected to intensify in the near future. The shortage is exacerbated by vacation rentals and student housing, which has significantly reduced the available residential housing options and increased the cost of living.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950ed0f0e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950ed0f0e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~10 sec</a:t>
            </a:r>
            <a:endParaRPr>
              <a:solidFill>
                <a:schemeClr val="dk1"/>
              </a:solidFill>
            </a:endParaRPr>
          </a:p>
          <a:p>
            <a:pPr indent="0" lvl="0" marL="0" rtl="0" algn="l">
              <a:lnSpc>
                <a:spcPct val="115000"/>
              </a:lnSpc>
              <a:spcBef>
                <a:spcPts val="800"/>
              </a:spcBef>
              <a:spcAft>
                <a:spcPts val="800"/>
              </a:spcAft>
              <a:buClr>
                <a:schemeClr val="dk1"/>
              </a:buClr>
              <a:buSzPts val="1100"/>
              <a:buFont typeface="Arial"/>
              <a:buNone/>
            </a:pPr>
            <a:r>
              <a:rPr lang="en">
                <a:solidFill>
                  <a:schemeClr val="dk1"/>
                </a:solidFill>
              </a:rPr>
              <a:t>Watauga County is currently experiencing a housing shortage that is expected to intensify in the near future. The shortage is exacerbated by vacation rentals and student housing, which has significantly reduced the available residential housing options and increased the cost of living.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d1ba9982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d1ba9982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Tasked with responding to the economic, environmental, and social aspects of the county to provide adequate housing options for all the residents of Watauga, the housing council is taking strategic actions to facilitate the development of more affordable housing in the county which include: </a:t>
            </a:r>
            <a:r>
              <a:rPr b="1" lang="en" sz="1200">
                <a:solidFill>
                  <a:schemeClr val="dk1"/>
                </a:solidFill>
              </a:rPr>
              <a:t> </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actively forming partnerships with other community organizations and local government agencies. This collaborative approach leverages a broader pool of resources, expertise, and legislative support to develop affordable housing projects more efficiently. These partnerships help integrate economic resources through shared funding and investments, ensuring that projects benefit from diverse inputs and sustain long-term viability.</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and </a:t>
            </a:r>
            <a:endParaRPr b="1"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rPr>
              <a:t>Working closely with developers to identify and prioritize the most feasible sites for the development of affordable housing. This strategic site selection is crucial as it considers various factors like location, accessibility, environmental impact, and potential for community integration. By focusing on the most suitable locations, the Council ensures that the housing projects address both immediate and long-term needs of the community, providing resilient and strategically placed housing solutions.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10cd9b27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10cd9b27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~10 sec</a:t>
            </a:r>
            <a:endParaRPr>
              <a:solidFill>
                <a:schemeClr val="dk1"/>
              </a:solidFill>
            </a:endParaRPr>
          </a:p>
          <a:p>
            <a:pPr indent="0" lvl="0" marL="0" rtl="0" algn="l">
              <a:lnSpc>
                <a:spcPct val="115000"/>
              </a:lnSpc>
              <a:spcBef>
                <a:spcPts val="800"/>
              </a:spcBef>
              <a:spcAft>
                <a:spcPts val="800"/>
              </a:spcAft>
              <a:buClr>
                <a:schemeClr val="dk1"/>
              </a:buClr>
              <a:buSzPts val="1100"/>
              <a:buFont typeface="Arial"/>
              <a:buNone/>
            </a:pPr>
            <a:r>
              <a:rPr lang="en">
                <a:solidFill>
                  <a:schemeClr val="dk1"/>
                </a:solidFill>
              </a:rPr>
              <a:t>Watauga County is currently experiencing a housing shortage that is expected to intensify in the near future. The shortage is exacerbated by vacation rentals and student housing, which has significantly reduced the available residential housing options and increased the cost of living.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8" name="Shape 8"/>
        <p:cNvGrpSpPr/>
        <p:nvPr/>
      </p:nvGrpSpPr>
      <p:grpSpPr>
        <a:xfrm>
          <a:off x="0" y="0"/>
          <a:ext cx="0" cy="0"/>
          <a:chOff x="0" y="0"/>
          <a:chExt cx="0" cy="0"/>
        </a:xfrm>
      </p:grpSpPr>
      <p:sp>
        <p:nvSpPr>
          <p:cNvPr id="9" name="Google Shape;9;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 name="Google Shape;15;p2"/>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85" name="Shape 85"/>
        <p:cNvGrpSpPr/>
        <p:nvPr/>
      </p:nvGrpSpPr>
      <p:grpSpPr>
        <a:xfrm>
          <a:off x="0" y="0"/>
          <a:ext cx="0" cy="0"/>
          <a:chOff x="0" y="0"/>
          <a:chExt cx="0" cy="0"/>
        </a:xfrm>
      </p:grpSpPr>
      <p:sp>
        <p:nvSpPr>
          <p:cNvPr id="86" name="Google Shape;86;p11"/>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CB64"/>
              </a:buClr>
              <a:buSzPts val="4800"/>
              <a:buNone/>
              <a:defRPr sz="4800">
                <a:solidFill>
                  <a:srgbClr val="FFCB64"/>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88" name="Google Shape;88;p11"/>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Clr>
                <a:srgbClr val="000000"/>
              </a:buClr>
              <a:buSzPts val="1200"/>
              <a:buNone/>
              <a:defRPr>
                <a:solidFill>
                  <a:srgbClr val="000000"/>
                </a:solidFill>
              </a:defRPr>
            </a:lvl2pPr>
            <a:lvl3pPr lvl="2" rtl="0" algn="r">
              <a:lnSpc>
                <a:spcPct val="100000"/>
              </a:lnSpc>
              <a:spcBef>
                <a:spcPts val="0"/>
              </a:spcBef>
              <a:spcAft>
                <a:spcPts val="0"/>
              </a:spcAft>
              <a:buClr>
                <a:srgbClr val="000000"/>
              </a:buClr>
              <a:buSzPts val="1200"/>
              <a:buNone/>
              <a:defRPr>
                <a:solidFill>
                  <a:srgbClr val="000000"/>
                </a:solidFill>
              </a:defRPr>
            </a:lvl3pPr>
            <a:lvl4pPr lvl="3" rtl="0" algn="r">
              <a:lnSpc>
                <a:spcPct val="100000"/>
              </a:lnSpc>
              <a:spcBef>
                <a:spcPts val="0"/>
              </a:spcBef>
              <a:spcAft>
                <a:spcPts val="0"/>
              </a:spcAft>
              <a:buClr>
                <a:srgbClr val="000000"/>
              </a:buClr>
              <a:buSzPts val="1200"/>
              <a:buNone/>
              <a:defRPr>
                <a:solidFill>
                  <a:srgbClr val="000000"/>
                </a:solidFill>
              </a:defRPr>
            </a:lvl4pPr>
            <a:lvl5pPr lvl="4" rtl="0" algn="r">
              <a:lnSpc>
                <a:spcPct val="100000"/>
              </a:lnSpc>
              <a:spcBef>
                <a:spcPts val="0"/>
              </a:spcBef>
              <a:spcAft>
                <a:spcPts val="0"/>
              </a:spcAft>
              <a:buClr>
                <a:srgbClr val="000000"/>
              </a:buClr>
              <a:buSzPts val="1200"/>
              <a:buNone/>
              <a:defRPr>
                <a:solidFill>
                  <a:srgbClr val="000000"/>
                </a:solidFill>
              </a:defRPr>
            </a:lvl5pPr>
            <a:lvl6pPr lvl="5" rtl="0" algn="r">
              <a:lnSpc>
                <a:spcPct val="100000"/>
              </a:lnSpc>
              <a:spcBef>
                <a:spcPts val="0"/>
              </a:spcBef>
              <a:spcAft>
                <a:spcPts val="0"/>
              </a:spcAft>
              <a:buClr>
                <a:srgbClr val="000000"/>
              </a:buClr>
              <a:buSzPts val="1200"/>
              <a:buNone/>
              <a:defRPr>
                <a:solidFill>
                  <a:srgbClr val="000000"/>
                </a:solidFill>
              </a:defRPr>
            </a:lvl6pPr>
            <a:lvl7pPr lvl="6" rtl="0" algn="r">
              <a:lnSpc>
                <a:spcPct val="100000"/>
              </a:lnSpc>
              <a:spcBef>
                <a:spcPts val="0"/>
              </a:spcBef>
              <a:spcAft>
                <a:spcPts val="0"/>
              </a:spcAft>
              <a:buClr>
                <a:srgbClr val="000000"/>
              </a:buClr>
              <a:buSzPts val="1200"/>
              <a:buNone/>
              <a:defRPr>
                <a:solidFill>
                  <a:srgbClr val="000000"/>
                </a:solidFill>
              </a:defRPr>
            </a:lvl7pPr>
            <a:lvl8pPr lvl="7" rtl="0" algn="r">
              <a:lnSpc>
                <a:spcPct val="100000"/>
              </a:lnSpc>
              <a:spcBef>
                <a:spcPts val="0"/>
              </a:spcBef>
              <a:spcAft>
                <a:spcPts val="0"/>
              </a:spcAft>
              <a:buClr>
                <a:srgbClr val="000000"/>
              </a:buClr>
              <a:buSzPts val="1200"/>
              <a:buNone/>
              <a:defRPr>
                <a:solidFill>
                  <a:srgbClr val="000000"/>
                </a:solidFill>
              </a:defRPr>
            </a:lvl8pPr>
            <a:lvl9pPr lvl="8" rtl="0" algn="r">
              <a:lnSpc>
                <a:spcPct val="100000"/>
              </a:lnSpc>
              <a:spcBef>
                <a:spcPts val="0"/>
              </a:spcBef>
              <a:spcAft>
                <a:spcPts val="0"/>
              </a:spcAft>
              <a:buClr>
                <a:srgbClr val="000000"/>
              </a:buClr>
              <a:buSzPts val="1200"/>
              <a:buNone/>
              <a:defRPr>
                <a:solidFill>
                  <a:srgbClr val="000000"/>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89" name="Shape 89"/>
        <p:cNvGrpSpPr/>
        <p:nvPr/>
      </p:nvGrpSpPr>
      <p:grpSpPr>
        <a:xfrm>
          <a:off x="0" y="0"/>
          <a:ext cx="0" cy="0"/>
          <a:chOff x="0" y="0"/>
          <a:chExt cx="0" cy="0"/>
        </a:xfrm>
      </p:grpSpPr>
      <p:sp>
        <p:nvSpPr>
          <p:cNvPr id="90" name="Google Shape;90;p12"/>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92" name="Google Shape;92;p12"/>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2800"/>
              <a:buNone/>
              <a:defRPr>
                <a:solidFill>
                  <a:srgbClr val="000000"/>
                </a:solidFill>
              </a:defRPr>
            </a:lvl2pPr>
            <a:lvl3pPr lvl="2" rtl="0" algn="r">
              <a:spcBef>
                <a:spcPts val="0"/>
              </a:spcBef>
              <a:spcAft>
                <a:spcPts val="0"/>
              </a:spcAft>
              <a:buClr>
                <a:srgbClr val="000000"/>
              </a:buClr>
              <a:buSzPts val="2800"/>
              <a:buNone/>
              <a:defRPr>
                <a:solidFill>
                  <a:srgbClr val="000000"/>
                </a:solidFill>
              </a:defRPr>
            </a:lvl3pPr>
            <a:lvl4pPr lvl="3" rtl="0" algn="r">
              <a:spcBef>
                <a:spcPts val="0"/>
              </a:spcBef>
              <a:spcAft>
                <a:spcPts val="0"/>
              </a:spcAft>
              <a:buClr>
                <a:srgbClr val="000000"/>
              </a:buClr>
              <a:buSzPts val="2800"/>
              <a:buNone/>
              <a:defRPr>
                <a:solidFill>
                  <a:srgbClr val="000000"/>
                </a:solidFill>
              </a:defRPr>
            </a:lvl4pPr>
            <a:lvl5pPr lvl="4" rtl="0" algn="r">
              <a:spcBef>
                <a:spcPts val="0"/>
              </a:spcBef>
              <a:spcAft>
                <a:spcPts val="0"/>
              </a:spcAft>
              <a:buClr>
                <a:srgbClr val="000000"/>
              </a:buClr>
              <a:buSzPts val="2800"/>
              <a:buNone/>
              <a:defRPr>
                <a:solidFill>
                  <a:srgbClr val="000000"/>
                </a:solidFill>
              </a:defRPr>
            </a:lvl5pPr>
            <a:lvl6pPr lvl="5" rtl="0" algn="r">
              <a:spcBef>
                <a:spcPts val="0"/>
              </a:spcBef>
              <a:spcAft>
                <a:spcPts val="0"/>
              </a:spcAft>
              <a:buClr>
                <a:srgbClr val="000000"/>
              </a:buClr>
              <a:buSzPts val="2800"/>
              <a:buNone/>
              <a:defRPr>
                <a:solidFill>
                  <a:srgbClr val="000000"/>
                </a:solidFill>
              </a:defRPr>
            </a:lvl6pPr>
            <a:lvl7pPr lvl="6" rtl="0" algn="r">
              <a:spcBef>
                <a:spcPts val="0"/>
              </a:spcBef>
              <a:spcAft>
                <a:spcPts val="0"/>
              </a:spcAft>
              <a:buClr>
                <a:srgbClr val="000000"/>
              </a:buClr>
              <a:buSzPts val="2800"/>
              <a:buNone/>
              <a:defRPr>
                <a:solidFill>
                  <a:srgbClr val="000000"/>
                </a:solidFill>
              </a:defRPr>
            </a:lvl7pPr>
            <a:lvl8pPr lvl="7" rtl="0" algn="r">
              <a:spcBef>
                <a:spcPts val="0"/>
              </a:spcBef>
              <a:spcAft>
                <a:spcPts val="0"/>
              </a:spcAft>
              <a:buClr>
                <a:srgbClr val="000000"/>
              </a:buClr>
              <a:buSzPts val="2800"/>
              <a:buNone/>
              <a:defRPr>
                <a:solidFill>
                  <a:srgbClr val="000000"/>
                </a:solidFill>
              </a:defRPr>
            </a:lvl8pPr>
            <a:lvl9pPr lvl="8" rtl="0" algn="r">
              <a:spcBef>
                <a:spcPts val="0"/>
              </a:spcBef>
              <a:spcAft>
                <a:spcPts val="0"/>
              </a:spcAft>
              <a:buClr>
                <a:srgbClr val="000000"/>
              </a:buClr>
              <a:buSzPts val="2800"/>
              <a:buNone/>
              <a:defRPr>
                <a:solidFill>
                  <a:srgbClr val="000000"/>
                </a:solidFill>
              </a:defRPr>
            </a:lvl9pPr>
          </a:lstStyle>
          <a:p/>
        </p:txBody>
      </p:sp>
      <p:sp>
        <p:nvSpPr>
          <p:cNvPr id="93" name="Google Shape;93;p12"/>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Montserrat ExtraBold"/>
                <a:ea typeface="Montserrat ExtraBold"/>
                <a:cs typeface="Montserrat ExtraBold"/>
                <a:sym typeface="Montserrat ExtraBold"/>
              </a:defRPr>
            </a:lvl1pPr>
            <a:lvl2pPr lvl="1">
              <a:spcBef>
                <a:spcPts val="1600"/>
              </a:spcBef>
              <a:spcAft>
                <a:spcPts val="0"/>
              </a:spcAft>
              <a:buNone/>
              <a:defRPr b="1">
                <a:solidFill>
                  <a:srgbClr val="000000"/>
                </a:solidFill>
                <a:latin typeface="Oswald"/>
                <a:ea typeface="Oswald"/>
                <a:cs typeface="Oswald"/>
                <a:sym typeface="Oswald"/>
              </a:defRPr>
            </a:lvl2pPr>
            <a:lvl3pPr lvl="2">
              <a:spcBef>
                <a:spcPts val="1600"/>
              </a:spcBef>
              <a:spcAft>
                <a:spcPts val="0"/>
              </a:spcAft>
              <a:buNone/>
              <a:defRPr b="1">
                <a:solidFill>
                  <a:srgbClr val="000000"/>
                </a:solidFill>
                <a:latin typeface="Oswald"/>
                <a:ea typeface="Oswald"/>
                <a:cs typeface="Oswald"/>
                <a:sym typeface="Oswald"/>
              </a:defRPr>
            </a:lvl3pPr>
            <a:lvl4pPr lvl="3">
              <a:spcBef>
                <a:spcPts val="1600"/>
              </a:spcBef>
              <a:spcAft>
                <a:spcPts val="0"/>
              </a:spcAft>
              <a:buNone/>
              <a:defRPr b="1">
                <a:solidFill>
                  <a:srgbClr val="000000"/>
                </a:solidFill>
                <a:latin typeface="Oswald"/>
                <a:ea typeface="Oswald"/>
                <a:cs typeface="Oswald"/>
                <a:sym typeface="Oswald"/>
              </a:defRPr>
            </a:lvl4pPr>
            <a:lvl5pPr lvl="4">
              <a:spcBef>
                <a:spcPts val="1600"/>
              </a:spcBef>
              <a:spcAft>
                <a:spcPts val="0"/>
              </a:spcAft>
              <a:buNone/>
              <a:defRPr b="1">
                <a:solidFill>
                  <a:srgbClr val="000000"/>
                </a:solidFill>
                <a:latin typeface="Oswald"/>
                <a:ea typeface="Oswald"/>
                <a:cs typeface="Oswald"/>
                <a:sym typeface="Oswald"/>
              </a:defRPr>
            </a:lvl5pPr>
            <a:lvl6pPr lvl="5">
              <a:spcBef>
                <a:spcPts val="1600"/>
              </a:spcBef>
              <a:spcAft>
                <a:spcPts val="0"/>
              </a:spcAft>
              <a:buNone/>
              <a:defRPr b="1">
                <a:solidFill>
                  <a:srgbClr val="000000"/>
                </a:solidFill>
                <a:latin typeface="Oswald"/>
                <a:ea typeface="Oswald"/>
                <a:cs typeface="Oswald"/>
                <a:sym typeface="Oswald"/>
              </a:defRPr>
            </a:lvl6pPr>
            <a:lvl7pPr lvl="6">
              <a:spcBef>
                <a:spcPts val="1600"/>
              </a:spcBef>
              <a:spcAft>
                <a:spcPts val="0"/>
              </a:spcAft>
              <a:buNone/>
              <a:defRPr b="1">
                <a:solidFill>
                  <a:srgbClr val="000000"/>
                </a:solidFill>
                <a:latin typeface="Oswald"/>
                <a:ea typeface="Oswald"/>
                <a:cs typeface="Oswald"/>
                <a:sym typeface="Oswald"/>
              </a:defRPr>
            </a:lvl7pPr>
            <a:lvl8pPr lvl="7">
              <a:spcBef>
                <a:spcPts val="1600"/>
              </a:spcBef>
              <a:spcAft>
                <a:spcPts val="0"/>
              </a:spcAft>
              <a:buNone/>
              <a:defRPr b="1">
                <a:solidFill>
                  <a:srgbClr val="000000"/>
                </a:solidFill>
                <a:latin typeface="Oswald"/>
                <a:ea typeface="Oswald"/>
                <a:cs typeface="Oswald"/>
                <a:sym typeface="Oswald"/>
              </a:defRPr>
            </a:lvl8pPr>
            <a:lvl9pPr lvl="8">
              <a:spcBef>
                <a:spcPts val="1600"/>
              </a:spcBef>
              <a:spcAft>
                <a:spcPts val="1600"/>
              </a:spcAft>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7" name="Shape 9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101" name="Shape 101"/>
        <p:cNvGrpSpPr/>
        <p:nvPr/>
      </p:nvGrpSpPr>
      <p:grpSpPr>
        <a:xfrm>
          <a:off x="0" y="0"/>
          <a:ext cx="0" cy="0"/>
          <a:chOff x="0" y="0"/>
          <a:chExt cx="0" cy="0"/>
        </a:xfrm>
      </p:grpSpPr>
      <p:sp>
        <p:nvSpPr>
          <p:cNvPr id="102" name="Google Shape;102;p16"/>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5" name="Google Shape;105;p16"/>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6" name="Google Shape;106;p16"/>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7" name="Google Shape;107;p16"/>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8" name="Google Shape;108;p16"/>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09" name="Shape 109"/>
        <p:cNvGrpSpPr/>
        <p:nvPr/>
      </p:nvGrpSpPr>
      <p:grpSpPr>
        <a:xfrm>
          <a:off x="0" y="0"/>
          <a:ext cx="0" cy="0"/>
          <a:chOff x="0" y="0"/>
          <a:chExt cx="0" cy="0"/>
        </a:xfrm>
      </p:grpSpPr>
      <p:sp>
        <p:nvSpPr>
          <p:cNvPr id="110" name="Google Shape;110;p17"/>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11" name="Google Shape;111;p17"/>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17"/>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13" name="Google Shape;113;p17"/>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14" name="Google Shape;114;p17"/>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 name="Google Shape;115;p17"/>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16" name="Google Shape;116;p17"/>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17" name="Google Shape;117;p17"/>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17"/>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19" name="Google Shape;119;p17"/>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20" name="Google Shape;120;p17"/>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17"/>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23" name="Google Shape;123;p17"/>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24" name="Google Shape;124;p17"/>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25" name="Google Shape;125;p17"/>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 name="Google Shape;126;p17"/>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27" name="Google Shape;127;p17"/>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28" name="Google Shape;128;p17"/>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17"/>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17"/>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132" name="Shape 132"/>
        <p:cNvGrpSpPr/>
        <p:nvPr/>
      </p:nvGrpSpPr>
      <p:grpSpPr>
        <a:xfrm>
          <a:off x="0" y="0"/>
          <a:ext cx="0" cy="0"/>
          <a:chOff x="0" y="0"/>
          <a:chExt cx="0" cy="0"/>
        </a:xfrm>
      </p:grpSpPr>
      <p:sp>
        <p:nvSpPr>
          <p:cNvPr id="133" name="Google Shape;133;p18"/>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35" name="Google Shape;135;p18"/>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136" name="Shape 136"/>
        <p:cNvGrpSpPr/>
        <p:nvPr/>
      </p:nvGrpSpPr>
      <p:grpSpPr>
        <a:xfrm>
          <a:off x="0" y="0"/>
          <a:ext cx="0" cy="0"/>
          <a:chOff x="0" y="0"/>
          <a:chExt cx="0" cy="0"/>
        </a:xfrm>
      </p:grpSpPr>
      <p:sp>
        <p:nvSpPr>
          <p:cNvPr id="137" name="Google Shape;137;p19"/>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9" name="Google Shape;139;p19"/>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140" name="Shape 140"/>
        <p:cNvGrpSpPr/>
        <p:nvPr/>
      </p:nvGrpSpPr>
      <p:grpSpPr>
        <a:xfrm>
          <a:off x="0" y="0"/>
          <a:ext cx="0" cy="0"/>
          <a:chOff x="0" y="0"/>
          <a:chExt cx="0" cy="0"/>
        </a:xfrm>
      </p:grpSpPr>
      <p:sp>
        <p:nvSpPr>
          <p:cNvPr id="141" name="Google Shape;141;p20"/>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2" name="Google Shape;142;p20"/>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43" name="Google Shape;143;p20"/>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45" name="Google Shape;145;p20"/>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48" name="Google Shape;148;p20"/>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9" name="Google Shape;149;p20"/>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50" name="Google Shape;150;p20"/>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151" name="Shape 151"/>
        <p:cNvGrpSpPr/>
        <p:nvPr/>
      </p:nvGrpSpPr>
      <p:grpSpPr>
        <a:xfrm>
          <a:off x="0" y="0"/>
          <a:ext cx="0" cy="0"/>
          <a:chOff x="0" y="0"/>
          <a:chExt cx="0" cy="0"/>
        </a:xfrm>
      </p:grpSpPr>
      <p:sp>
        <p:nvSpPr>
          <p:cNvPr id="152" name="Google Shape;152;p21"/>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54" name="Google Shape;154;p21"/>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156" name="Shape 156"/>
        <p:cNvGrpSpPr/>
        <p:nvPr/>
      </p:nvGrpSpPr>
      <p:grpSpPr>
        <a:xfrm>
          <a:off x="0" y="0"/>
          <a:ext cx="0" cy="0"/>
          <a:chOff x="0" y="0"/>
          <a:chExt cx="0" cy="0"/>
        </a:xfrm>
      </p:grpSpPr>
      <p:sp>
        <p:nvSpPr>
          <p:cNvPr id="157" name="Google Shape;157;p22"/>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60" name="Google Shape;160;p22"/>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8" name="Google Shape;18;p3"/>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 name="Google Shape;19;p3"/>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1" name="Google Shape;21;p3"/>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 name="Google Shape;22;p3"/>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4" name="Google Shape;24;p3"/>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3"/>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7" name="Google Shape;27;p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3"/>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31" name="Google Shape;31;p3"/>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2" name="Google Shape;32;p3"/>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 name="Google Shape;33;p3"/>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5" name="Google Shape;35;p3"/>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3"/>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162" name="Shape 162"/>
        <p:cNvGrpSpPr/>
        <p:nvPr/>
      </p:nvGrpSpPr>
      <p:grpSpPr>
        <a:xfrm>
          <a:off x="0" y="0"/>
          <a:ext cx="0" cy="0"/>
          <a:chOff x="0" y="0"/>
          <a:chExt cx="0" cy="0"/>
        </a:xfrm>
      </p:grpSpPr>
      <p:sp>
        <p:nvSpPr>
          <p:cNvPr id="163" name="Google Shape;163;p23"/>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166" name="Google Shape;166;p2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168" name="Shape 168"/>
        <p:cNvGrpSpPr/>
        <p:nvPr/>
      </p:nvGrpSpPr>
      <p:grpSpPr>
        <a:xfrm>
          <a:off x="0" y="0"/>
          <a:ext cx="0" cy="0"/>
          <a:chOff x="0" y="0"/>
          <a:chExt cx="0" cy="0"/>
        </a:xfrm>
      </p:grpSpPr>
      <p:sp>
        <p:nvSpPr>
          <p:cNvPr id="169" name="Google Shape;169;p24"/>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CB64"/>
              </a:buClr>
              <a:buSzPts val="4800"/>
              <a:buNone/>
              <a:defRPr sz="4800">
                <a:solidFill>
                  <a:srgbClr val="FFCB64"/>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171" name="Google Shape;171;p24"/>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Clr>
                <a:srgbClr val="000000"/>
              </a:buClr>
              <a:buSzPts val="1200"/>
              <a:buNone/>
              <a:defRPr>
                <a:solidFill>
                  <a:srgbClr val="000000"/>
                </a:solidFill>
              </a:defRPr>
            </a:lvl2pPr>
            <a:lvl3pPr lvl="2" rtl="0" algn="r">
              <a:lnSpc>
                <a:spcPct val="100000"/>
              </a:lnSpc>
              <a:spcBef>
                <a:spcPts val="0"/>
              </a:spcBef>
              <a:spcAft>
                <a:spcPts val="0"/>
              </a:spcAft>
              <a:buClr>
                <a:srgbClr val="000000"/>
              </a:buClr>
              <a:buSzPts val="1200"/>
              <a:buNone/>
              <a:defRPr>
                <a:solidFill>
                  <a:srgbClr val="000000"/>
                </a:solidFill>
              </a:defRPr>
            </a:lvl3pPr>
            <a:lvl4pPr lvl="3" rtl="0" algn="r">
              <a:lnSpc>
                <a:spcPct val="100000"/>
              </a:lnSpc>
              <a:spcBef>
                <a:spcPts val="0"/>
              </a:spcBef>
              <a:spcAft>
                <a:spcPts val="0"/>
              </a:spcAft>
              <a:buClr>
                <a:srgbClr val="000000"/>
              </a:buClr>
              <a:buSzPts val="1200"/>
              <a:buNone/>
              <a:defRPr>
                <a:solidFill>
                  <a:srgbClr val="000000"/>
                </a:solidFill>
              </a:defRPr>
            </a:lvl4pPr>
            <a:lvl5pPr lvl="4" rtl="0" algn="r">
              <a:lnSpc>
                <a:spcPct val="100000"/>
              </a:lnSpc>
              <a:spcBef>
                <a:spcPts val="0"/>
              </a:spcBef>
              <a:spcAft>
                <a:spcPts val="0"/>
              </a:spcAft>
              <a:buClr>
                <a:srgbClr val="000000"/>
              </a:buClr>
              <a:buSzPts val="1200"/>
              <a:buNone/>
              <a:defRPr>
                <a:solidFill>
                  <a:srgbClr val="000000"/>
                </a:solidFill>
              </a:defRPr>
            </a:lvl5pPr>
            <a:lvl6pPr lvl="5" rtl="0" algn="r">
              <a:lnSpc>
                <a:spcPct val="100000"/>
              </a:lnSpc>
              <a:spcBef>
                <a:spcPts val="0"/>
              </a:spcBef>
              <a:spcAft>
                <a:spcPts val="0"/>
              </a:spcAft>
              <a:buClr>
                <a:srgbClr val="000000"/>
              </a:buClr>
              <a:buSzPts val="1200"/>
              <a:buNone/>
              <a:defRPr>
                <a:solidFill>
                  <a:srgbClr val="000000"/>
                </a:solidFill>
              </a:defRPr>
            </a:lvl6pPr>
            <a:lvl7pPr lvl="6" rtl="0" algn="r">
              <a:lnSpc>
                <a:spcPct val="100000"/>
              </a:lnSpc>
              <a:spcBef>
                <a:spcPts val="0"/>
              </a:spcBef>
              <a:spcAft>
                <a:spcPts val="0"/>
              </a:spcAft>
              <a:buClr>
                <a:srgbClr val="000000"/>
              </a:buClr>
              <a:buSzPts val="1200"/>
              <a:buNone/>
              <a:defRPr>
                <a:solidFill>
                  <a:srgbClr val="000000"/>
                </a:solidFill>
              </a:defRPr>
            </a:lvl7pPr>
            <a:lvl8pPr lvl="7" rtl="0" algn="r">
              <a:lnSpc>
                <a:spcPct val="100000"/>
              </a:lnSpc>
              <a:spcBef>
                <a:spcPts val="0"/>
              </a:spcBef>
              <a:spcAft>
                <a:spcPts val="0"/>
              </a:spcAft>
              <a:buClr>
                <a:srgbClr val="000000"/>
              </a:buClr>
              <a:buSzPts val="1200"/>
              <a:buNone/>
              <a:defRPr>
                <a:solidFill>
                  <a:srgbClr val="000000"/>
                </a:solidFill>
              </a:defRPr>
            </a:lvl8pPr>
            <a:lvl9pPr lvl="8" rtl="0" algn="r">
              <a:lnSpc>
                <a:spcPct val="100000"/>
              </a:lnSpc>
              <a:spcBef>
                <a:spcPts val="0"/>
              </a:spcBef>
              <a:spcAft>
                <a:spcPts val="0"/>
              </a:spcAft>
              <a:buClr>
                <a:srgbClr val="000000"/>
              </a:buClr>
              <a:buSzPts val="1200"/>
              <a:buNone/>
              <a:defRPr>
                <a:solidFill>
                  <a:srgbClr val="000000"/>
                </a:solidFill>
              </a:defRPr>
            </a:lvl9pPr>
          </a:lstStyle>
          <a:p/>
        </p:txBody>
      </p:sp>
      <p:sp>
        <p:nvSpPr>
          <p:cNvPr id="172" name="Google Shape;172;p24"/>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173" name="Shape 173"/>
        <p:cNvGrpSpPr/>
        <p:nvPr/>
      </p:nvGrpSpPr>
      <p:grpSpPr>
        <a:xfrm>
          <a:off x="0" y="0"/>
          <a:ext cx="0" cy="0"/>
          <a:chOff x="0" y="0"/>
          <a:chExt cx="0" cy="0"/>
        </a:xfrm>
      </p:grpSpPr>
      <p:sp>
        <p:nvSpPr>
          <p:cNvPr id="174" name="Google Shape;174;p25"/>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76" name="Google Shape;176;p25"/>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2800"/>
              <a:buNone/>
              <a:defRPr>
                <a:solidFill>
                  <a:srgbClr val="000000"/>
                </a:solidFill>
              </a:defRPr>
            </a:lvl2pPr>
            <a:lvl3pPr lvl="2" rtl="0" algn="r">
              <a:spcBef>
                <a:spcPts val="0"/>
              </a:spcBef>
              <a:spcAft>
                <a:spcPts val="0"/>
              </a:spcAft>
              <a:buClr>
                <a:srgbClr val="000000"/>
              </a:buClr>
              <a:buSzPts val="2800"/>
              <a:buNone/>
              <a:defRPr>
                <a:solidFill>
                  <a:srgbClr val="000000"/>
                </a:solidFill>
              </a:defRPr>
            </a:lvl3pPr>
            <a:lvl4pPr lvl="3" rtl="0" algn="r">
              <a:spcBef>
                <a:spcPts val="0"/>
              </a:spcBef>
              <a:spcAft>
                <a:spcPts val="0"/>
              </a:spcAft>
              <a:buClr>
                <a:srgbClr val="000000"/>
              </a:buClr>
              <a:buSzPts val="2800"/>
              <a:buNone/>
              <a:defRPr>
                <a:solidFill>
                  <a:srgbClr val="000000"/>
                </a:solidFill>
              </a:defRPr>
            </a:lvl4pPr>
            <a:lvl5pPr lvl="4" rtl="0" algn="r">
              <a:spcBef>
                <a:spcPts val="0"/>
              </a:spcBef>
              <a:spcAft>
                <a:spcPts val="0"/>
              </a:spcAft>
              <a:buClr>
                <a:srgbClr val="000000"/>
              </a:buClr>
              <a:buSzPts val="2800"/>
              <a:buNone/>
              <a:defRPr>
                <a:solidFill>
                  <a:srgbClr val="000000"/>
                </a:solidFill>
              </a:defRPr>
            </a:lvl5pPr>
            <a:lvl6pPr lvl="5" rtl="0" algn="r">
              <a:spcBef>
                <a:spcPts val="0"/>
              </a:spcBef>
              <a:spcAft>
                <a:spcPts val="0"/>
              </a:spcAft>
              <a:buClr>
                <a:srgbClr val="000000"/>
              </a:buClr>
              <a:buSzPts val="2800"/>
              <a:buNone/>
              <a:defRPr>
                <a:solidFill>
                  <a:srgbClr val="000000"/>
                </a:solidFill>
              </a:defRPr>
            </a:lvl6pPr>
            <a:lvl7pPr lvl="6" rtl="0" algn="r">
              <a:spcBef>
                <a:spcPts val="0"/>
              </a:spcBef>
              <a:spcAft>
                <a:spcPts val="0"/>
              </a:spcAft>
              <a:buClr>
                <a:srgbClr val="000000"/>
              </a:buClr>
              <a:buSzPts val="2800"/>
              <a:buNone/>
              <a:defRPr>
                <a:solidFill>
                  <a:srgbClr val="000000"/>
                </a:solidFill>
              </a:defRPr>
            </a:lvl7pPr>
            <a:lvl8pPr lvl="7" rtl="0" algn="r">
              <a:spcBef>
                <a:spcPts val="0"/>
              </a:spcBef>
              <a:spcAft>
                <a:spcPts val="0"/>
              </a:spcAft>
              <a:buClr>
                <a:srgbClr val="000000"/>
              </a:buClr>
              <a:buSzPts val="2800"/>
              <a:buNone/>
              <a:defRPr>
                <a:solidFill>
                  <a:srgbClr val="000000"/>
                </a:solidFill>
              </a:defRPr>
            </a:lvl8pPr>
            <a:lvl9pPr lvl="8" rtl="0" algn="r">
              <a:spcBef>
                <a:spcPts val="0"/>
              </a:spcBef>
              <a:spcAft>
                <a:spcPts val="0"/>
              </a:spcAft>
              <a:buClr>
                <a:srgbClr val="000000"/>
              </a:buClr>
              <a:buSzPts val="2800"/>
              <a:buNone/>
              <a:defRPr>
                <a:solidFill>
                  <a:srgbClr val="000000"/>
                </a:solidFill>
              </a:defRPr>
            </a:lvl9pPr>
          </a:lstStyle>
          <a:p/>
        </p:txBody>
      </p:sp>
      <p:sp>
        <p:nvSpPr>
          <p:cNvPr id="177" name="Google Shape;177;p25"/>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b="1">
                <a:solidFill>
                  <a:srgbClr val="000000"/>
                </a:solidFill>
                <a:latin typeface="Oswald"/>
                <a:ea typeface="Oswald"/>
                <a:cs typeface="Oswald"/>
                <a:sym typeface="Oswald"/>
              </a:defRPr>
            </a:lvl2pPr>
            <a:lvl3pPr lvl="2" rtl="0">
              <a:spcBef>
                <a:spcPts val="1600"/>
              </a:spcBef>
              <a:spcAft>
                <a:spcPts val="0"/>
              </a:spcAft>
              <a:buNone/>
              <a:defRPr b="1">
                <a:solidFill>
                  <a:srgbClr val="000000"/>
                </a:solidFill>
                <a:latin typeface="Oswald"/>
                <a:ea typeface="Oswald"/>
                <a:cs typeface="Oswald"/>
                <a:sym typeface="Oswald"/>
              </a:defRPr>
            </a:lvl3pPr>
            <a:lvl4pPr lvl="3" rtl="0">
              <a:spcBef>
                <a:spcPts val="1600"/>
              </a:spcBef>
              <a:spcAft>
                <a:spcPts val="0"/>
              </a:spcAft>
              <a:buNone/>
              <a:defRPr b="1">
                <a:solidFill>
                  <a:srgbClr val="000000"/>
                </a:solidFill>
                <a:latin typeface="Oswald"/>
                <a:ea typeface="Oswald"/>
                <a:cs typeface="Oswald"/>
                <a:sym typeface="Oswald"/>
              </a:defRPr>
            </a:lvl4pPr>
            <a:lvl5pPr lvl="4" rtl="0">
              <a:spcBef>
                <a:spcPts val="1600"/>
              </a:spcBef>
              <a:spcAft>
                <a:spcPts val="0"/>
              </a:spcAft>
              <a:buNone/>
              <a:defRPr b="1">
                <a:solidFill>
                  <a:srgbClr val="000000"/>
                </a:solidFill>
                <a:latin typeface="Oswald"/>
                <a:ea typeface="Oswald"/>
                <a:cs typeface="Oswald"/>
                <a:sym typeface="Oswald"/>
              </a:defRPr>
            </a:lvl5pPr>
            <a:lvl6pPr lvl="5" rtl="0">
              <a:spcBef>
                <a:spcPts val="1600"/>
              </a:spcBef>
              <a:spcAft>
                <a:spcPts val="0"/>
              </a:spcAft>
              <a:buNone/>
              <a:defRPr b="1">
                <a:solidFill>
                  <a:srgbClr val="000000"/>
                </a:solidFill>
                <a:latin typeface="Oswald"/>
                <a:ea typeface="Oswald"/>
                <a:cs typeface="Oswald"/>
                <a:sym typeface="Oswald"/>
              </a:defRPr>
            </a:lvl6pPr>
            <a:lvl7pPr lvl="6" rtl="0">
              <a:spcBef>
                <a:spcPts val="1600"/>
              </a:spcBef>
              <a:spcAft>
                <a:spcPts val="0"/>
              </a:spcAft>
              <a:buNone/>
              <a:defRPr b="1">
                <a:solidFill>
                  <a:srgbClr val="000000"/>
                </a:solidFill>
                <a:latin typeface="Oswald"/>
                <a:ea typeface="Oswald"/>
                <a:cs typeface="Oswald"/>
                <a:sym typeface="Oswald"/>
              </a:defRPr>
            </a:lvl7pPr>
            <a:lvl8pPr lvl="7" rtl="0">
              <a:spcBef>
                <a:spcPts val="1600"/>
              </a:spcBef>
              <a:spcAft>
                <a:spcPts val="0"/>
              </a:spcAft>
              <a:buNone/>
              <a:defRPr b="1">
                <a:solidFill>
                  <a:srgbClr val="000000"/>
                </a:solidFill>
                <a:latin typeface="Oswald"/>
                <a:ea typeface="Oswald"/>
                <a:cs typeface="Oswald"/>
                <a:sym typeface="Oswald"/>
              </a:defRPr>
            </a:lvl8pPr>
            <a:lvl9pPr lvl="8" rtl="0">
              <a:spcBef>
                <a:spcPts val="1600"/>
              </a:spcBef>
              <a:spcAft>
                <a:spcPts val="1600"/>
              </a:spcAft>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39" name="Shape 39"/>
        <p:cNvGrpSpPr/>
        <p:nvPr/>
      </p:nvGrpSpPr>
      <p:grpSpPr>
        <a:xfrm>
          <a:off x="0" y="0"/>
          <a:ext cx="0" cy="0"/>
          <a:chOff x="0" y="0"/>
          <a:chExt cx="0" cy="0"/>
        </a:xfrm>
      </p:grpSpPr>
      <p:sp>
        <p:nvSpPr>
          <p:cNvPr id="40" name="Google Shape;40;p4"/>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2" name="Google Shape;42;p4"/>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43" name="Shape 43"/>
        <p:cNvGrpSpPr/>
        <p:nvPr/>
      </p:nvGrpSpPr>
      <p:grpSpPr>
        <a:xfrm>
          <a:off x="0" y="0"/>
          <a:ext cx="0" cy="0"/>
          <a:chOff x="0" y="0"/>
          <a:chExt cx="0" cy="0"/>
        </a:xfrm>
      </p:grpSpPr>
      <p:sp>
        <p:nvSpPr>
          <p:cNvPr id="44" name="Google Shape;44;p5"/>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6" name="Google Shape;46;p5"/>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47" name="Shape 47"/>
        <p:cNvGrpSpPr/>
        <p:nvPr/>
      </p:nvGrpSpPr>
      <p:grpSpPr>
        <a:xfrm>
          <a:off x="0" y="0"/>
          <a:ext cx="0" cy="0"/>
          <a:chOff x="0" y="0"/>
          <a:chExt cx="0" cy="0"/>
        </a:xfrm>
      </p:grpSpPr>
      <p:sp>
        <p:nvSpPr>
          <p:cNvPr id="48" name="Google Shape;48;p6"/>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9" name="Google Shape;49;p6"/>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0" name="Google Shape;50;p6"/>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52" name="Google Shape;52;p6"/>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5" name="Google Shape;55;p6"/>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6" name="Google Shape;56;p6"/>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7" name="Google Shape;57;p6"/>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12_1">
    <p:spTree>
      <p:nvGrpSpPr>
        <p:cNvPr id="58" name="Shape 58"/>
        <p:cNvGrpSpPr/>
        <p:nvPr/>
      </p:nvGrpSpPr>
      <p:grpSpPr>
        <a:xfrm>
          <a:off x="0" y="0"/>
          <a:ext cx="0" cy="0"/>
          <a:chOff x="0" y="0"/>
          <a:chExt cx="0" cy="0"/>
        </a:xfrm>
      </p:grpSpPr>
      <p:sp>
        <p:nvSpPr>
          <p:cNvPr id="59" name="Google Shape;59;p7"/>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0" name="Google Shape;60;p7"/>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61" name="Google Shape;61;p7"/>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3" name="Google Shape;63;p7"/>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66" name="Google Shape;66;p7"/>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7" name="Google Shape;67;p7"/>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68" name="Google Shape;68;p7"/>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69" name="Shape 69"/>
        <p:cNvGrpSpPr/>
        <p:nvPr/>
      </p:nvGrpSpPr>
      <p:grpSpPr>
        <a:xfrm>
          <a:off x="0" y="0"/>
          <a:ext cx="0" cy="0"/>
          <a:chOff x="0" y="0"/>
          <a:chExt cx="0" cy="0"/>
        </a:xfrm>
      </p:grpSpPr>
      <p:sp>
        <p:nvSpPr>
          <p:cNvPr id="70" name="Google Shape;70;p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72" name="Google Shape;72;p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74" name="Shape 74"/>
        <p:cNvGrpSpPr/>
        <p:nvPr/>
      </p:nvGrpSpPr>
      <p:grpSpPr>
        <a:xfrm>
          <a:off x="0" y="0"/>
          <a:ext cx="0" cy="0"/>
          <a:chOff x="0" y="0"/>
          <a:chExt cx="0" cy="0"/>
        </a:xfrm>
      </p:grpSpPr>
      <p:sp>
        <p:nvSpPr>
          <p:cNvPr id="75" name="Google Shape;75;p9"/>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78" name="Google Shape;78;p9"/>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p:cSld name="CUSTOM_6_2_1">
    <p:bg>
      <p:bgPr>
        <a:solidFill>
          <a:srgbClr val="FFFFFF"/>
        </a:solidFill>
      </p:bgPr>
    </p:bg>
    <p:spTree>
      <p:nvGrpSpPr>
        <p:cNvPr id="80" name="Shape 80"/>
        <p:cNvGrpSpPr/>
        <p:nvPr/>
      </p:nvGrpSpPr>
      <p:grpSpPr>
        <a:xfrm>
          <a:off x="0" y="0"/>
          <a:ext cx="0" cy="0"/>
          <a:chOff x="0" y="0"/>
          <a:chExt cx="0" cy="0"/>
        </a:xfrm>
      </p:grpSpPr>
      <p:sp>
        <p:nvSpPr>
          <p:cNvPr id="81" name="Google Shape;81;p10"/>
          <p:cNvSpPr/>
          <p:nvPr/>
        </p:nvSpPr>
        <p:spPr>
          <a:xfrm>
            <a:off x="742950" y="1769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txBox="1"/>
          <p:nvPr>
            <p:ph type="ctrTitle"/>
          </p:nvPr>
        </p:nvSpPr>
        <p:spPr>
          <a:xfrm>
            <a:off x="790975" y="1866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83" name="Google Shape;83;p10"/>
          <p:cNvSpPr/>
          <p:nvPr/>
        </p:nvSpPr>
        <p:spPr>
          <a:xfrm>
            <a:off x="419100" y="1990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95250" y="1990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theme" Target="../theme/theme4.xml"/><Relationship Id="rId10" Type="http://schemas.openxmlformats.org/officeDocument/2006/relationships/slideLayout" Target="../slideLayouts/slideLayout22.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indent="-304800" lvl="1" marL="914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indent="-304800" lvl="2" marL="1371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indent="-304800" lvl="3" marL="1828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4" name="Shape 94"/>
        <p:cNvGrpSpPr/>
        <p:nvPr/>
      </p:nvGrpSpPr>
      <p:grpSpPr>
        <a:xfrm>
          <a:off x="0" y="0"/>
          <a:ext cx="0" cy="0"/>
          <a:chOff x="0" y="0"/>
          <a:chExt cx="0" cy="0"/>
        </a:xfrm>
      </p:grpSpPr>
      <p:sp>
        <p:nvSpPr>
          <p:cNvPr id="95" name="Google Shape;95;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6" name="Google Shape;96;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8" name="Shape 98"/>
        <p:cNvGrpSpPr/>
        <p:nvPr/>
      </p:nvGrpSpPr>
      <p:grpSpPr>
        <a:xfrm>
          <a:off x="0" y="0"/>
          <a:ext cx="0" cy="0"/>
          <a:chOff x="0" y="0"/>
          <a:chExt cx="0" cy="0"/>
        </a:xfrm>
      </p:grpSpPr>
      <p:sp>
        <p:nvSpPr>
          <p:cNvPr id="99" name="Google Shape;9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100" name="Google Shape;10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indent="-304800" lvl="1" marL="914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indent="-304800" lvl="2" marL="1371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indent="-304800" lvl="3" marL="1828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2.gif"/><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bit.ly/2PfT4lq" TargetMode="External"/><Relationship Id="rId4" Type="http://schemas.openxmlformats.org/officeDocument/2006/relationships/image" Target="../media/image20.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bit.ly/2PfT4lq" TargetMode="Externa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0.jpg"/><Relationship Id="rId6" Type="http://schemas.openxmlformats.org/officeDocument/2006/relationships/image" Target="../media/image1.jpg"/><Relationship Id="rId7" Type="http://schemas.openxmlformats.org/officeDocument/2006/relationships/image" Target="../media/image4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42.jpg"/><Relationship Id="rId4" Type="http://schemas.openxmlformats.org/officeDocument/2006/relationships/image" Target="../media/image38.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seuha.github.io/watauga-ap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1" name="Shape 181"/>
        <p:cNvGrpSpPr/>
        <p:nvPr/>
      </p:nvGrpSpPr>
      <p:grpSpPr>
        <a:xfrm>
          <a:off x="0" y="0"/>
          <a:ext cx="0" cy="0"/>
          <a:chOff x="0" y="0"/>
          <a:chExt cx="0" cy="0"/>
        </a:xfrm>
      </p:grpSpPr>
      <p:sp>
        <p:nvSpPr>
          <p:cNvPr id="182" name="Google Shape;182;p26"/>
          <p:cNvSpPr txBox="1"/>
          <p:nvPr>
            <p:ph idx="1" type="subTitle"/>
          </p:nvPr>
        </p:nvSpPr>
        <p:spPr>
          <a:xfrm flipH="1">
            <a:off x="743175" y="3101475"/>
            <a:ext cx="34338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Identifying Suitable Land Parcels for Workforce Housing Development</a:t>
            </a:r>
            <a:endParaRPr b="1">
              <a:solidFill>
                <a:srgbClr val="434343"/>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2024.04.30</a:t>
            </a:r>
            <a:endParaRPr/>
          </a:p>
        </p:txBody>
      </p:sp>
      <p:sp>
        <p:nvSpPr>
          <p:cNvPr id="183" name="Google Shape;183;p26"/>
          <p:cNvSpPr txBox="1"/>
          <p:nvPr>
            <p:ph type="ctrTitle"/>
          </p:nvPr>
        </p:nvSpPr>
        <p:spPr>
          <a:xfrm flipH="1">
            <a:off x="743150" y="2221200"/>
            <a:ext cx="45195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Workforce Housing Development</a:t>
            </a:r>
            <a:endParaRPr>
              <a:solidFill>
                <a:srgbClr val="434343"/>
              </a:solidFill>
            </a:endParaRPr>
          </a:p>
          <a:p>
            <a:pPr indent="0" lvl="0" marL="0" rtl="0" algn="l">
              <a:spcBef>
                <a:spcPts val="0"/>
              </a:spcBef>
              <a:spcAft>
                <a:spcPts val="0"/>
              </a:spcAft>
              <a:buNone/>
            </a:pPr>
            <a:r>
              <a:rPr lang="en" sz="2800">
                <a:latin typeface="Montserrat Light"/>
                <a:ea typeface="Montserrat Light"/>
                <a:cs typeface="Montserrat Light"/>
                <a:sym typeface="Montserrat Light"/>
              </a:rPr>
              <a:t>Watauga County, NC</a:t>
            </a:r>
            <a:endParaRPr sz="2800">
              <a:solidFill>
                <a:srgbClr val="434343"/>
              </a:solidFill>
              <a:latin typeface="Montserrat Light"/>
              <a:ea typeface="Montserrat Light"/>
              <a:cs typeface="Montserrat Light"/>
              <a:sym typeface="Montserrat Light"/>
            </a:endParaRPr>
          </a:p>
        </p:txBody>
      </p:sp>
      <p:cxnSp>
        <p:nvCxnSpPr>
          <p:cNvPr id="184" name="Google Shape;184;p26"/>
          <p:cNvCxnSpPr/>
          <p:nvPr/>
        </p:nvCxnSpPr>
        <p:spPr>
          <a:xfrm>
            <a:off x="862400" y="2981288"/>
            <a:ext cx="1066800" cy="0"/>
          </a:xfrm>
          <a:prstGeom prst="straightConnector1">
            <a:avLst/>
          </a:prstGeom>
          <a:noFill/>
          <a:ln cap="flat" cmpd="sng" w="19050">
            <a:solidFill>
              <a:srgbClr val="434343"/>
            </a:solidFill>
            <a:prstDash val="solid"/>
            <a:round/>
            <a:headEnd len="med" w="med" type="none"/>
            <a:tailEnd len="med" w="med" type="none"/>
          </a:ln>
        </p:spPr>
      </p:cxnSp>
      <p:sp>
        <p:nvSpPr>
          <p:cNvPr id="185" name="Google Shape;185;p26"/>
          <p:cNvSpPr/>
          <p:nvPr/>
        </p:nvSpPr>
        <p:spPr>
          <a:xfrm>
            <a:off x="5459785" y="11541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7549238" y="1582862"/>
            <a:ext cx="1933583" cy="1150365"/>
          </a:xfrm>
          <a:custGeom>
            <a:rect b="b" l="l" r="r" t="t"/>
            <a:pathLst>
              <a:path extrusionOk="0" h="38658" w="64978">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4105800" y="1878775"/>
            <a:ext cx="5253835" cy="2215847"/>
          </a:xfrm>
          <a:custGeom>
            <a:rect b="b" l="l" r="r" t="t"/>
            <a:pathLst>
              <a:path extrusionOk="0" h="70244" w="176555">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7323230" y="1878175"/>
            <a:ext cx="687696" cy="405505"/>
          </a:xfrm>
          <a:custGeom>
            <a:rect b="b" l="l" r="r" t="t"/>
            <a:pathLst>
              <a:path extrusionOk="0" h="13627" w="2311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5457613" y="1877074"/>
            <a:ext cx="701087" cy="421961"/>
          </a:xfrm>
          <a:custGeom>
            <a:rect b="b" l="l" r="r" t="t"/>
            <a:pathLst>
              <a:path extrusionOk="0" h="14180" w="2356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3600418" y="3969027"/>
            <a:ext cx="6231905" cy="731707"/>
          </a:xfrm>
          <a:custGeom>
            <a:rect b="b" l="l" r="r" t="t"/>
            <a:pathLst>
              <a:path extrusionOk="0" h="24589" w="209423">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7762956" y="3001580"/>
            <a:ext cx="958013" cy="1241572"/>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8058418" y="3481539"/>
            <a:ext cx="384705" cy="1168904"/>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8340014" y="2352718"/>
            <a:ext cx="1157894" cy="150073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8685290" y="2926800"/>
            <a:ext cx="455587" cy="1724893"/>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9008843" y="3349386"/>
            <a:ext cx="755602" cy="979230"/>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9243927" y="3724807"/>
            <a:ext cx="308466" cy="924387"/>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4232764" y="3146589"/>
            <a:ext cx="859962" cy="1112901"/>
          </a:xfrm>
          <a:custGeom>
            <a:rect b="b" l="l" r="r" t="t"/>
            <a:pathLst>
              <a:path extrusionOk="0" h="37399" w="28899">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4473443" y="3572359"/>
            <a:ext cx="352745" cy="1054517"/>
          </a:xfrm>
          <a:custGeom>
            <a:rect b="b" l="l" r="r" t="t"/>
            <a:pathLst>
              <a:path extrusionOk="0" h="35437" w="11854">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4838746" y="2563044"/>
            <a:ext cx="1038447" cy="1346943"/>
          </a:xfrm>
          <a:custGeom>
            <a:rect b="b" l="l" r="r" t="t"/>
            <a:pathLst>
              <a:path extrusionOk="0" h="45264" w="34897">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5148522" y="3078920"/>
            <a:ext cx="409344" cy="1546378"/>
          </a:xfrm>
          <a:custGeom>
            <a:rect b="b" l="l" r="r" t="t"/>
            <a:pathLst>
              <a:path extrusionOk="0" h="51966" w="13756">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6694364" y="2862672"/>
            <a:ext cx="1361554" cy="784527"/>
          </a:xfrm>
          <a:custGeom>
            <a:rect b="b" l="l" r="r" t="t"/>
            <a:pathLst>
              <a:path extrusionOk="0" h="26364" w="45755">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5345397" y="3532782"/>
            <a:ext cx="1463385" cy="114418"/>
          </a:xfrm>
          <a:custGeom>
            <a:rect b="b" l="l" r="r" t="t"/>
            <a:pathLst>
              <a:path extrusionOk="0" h="3845" w="49177">
                <a:moveTo>
                  <a:pt x="0" y="0"/>
                </a:moveTo>
                <a:lnTo>
                  <a:pt x="3338" y="3845"/>
                </a:lnTo>
                <a:lnTo>
                  <a:pt x="49177" y="3845"/>
                </a:lnTo>
                <a:lnTo>
                  <a:pt x="453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6801224" y="3078920"/>
            <a:ext cx="1142807" cy="1469693"/>
          </a:xfrm>
          <a:custGeom>
            <a:rect b="b" l="l" r="r" t="t"/>
            <a:pathLst>
              <a:path extrusionOk="0" h="49389" w="38404">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7145696" y="3824435"/>
            <a:ext cx="261509" cy="163458"/>
          </a:xfrm>
          <a:custGeom>
            <a:rect b="b" l="l" r="r" t="t"/>
            <a:pathLst>
              <a:path extrusionOk="0" h="5493" w="8788">
                <a:moveTo>
                  <a:pt x="803" y="1"/>
                </a:moveTo>
                <a:cubicBezTo>
                  <a:pt x="338" y="1"/>
                  <a:pt x="0" y="339"/>
                  <a:pt x="0" y="803"/>
                </a:cubicBezTo>
                <a:lnTo>
                  <a:pt x="0" y="5493"/>
                </a:lnTo>
                <a:lnTo>
                  <a:pt x="8788" y="549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7145696" y="4053240"/>
            <a:ext cx="261509" cy="174796"/>
          </a:xfrm>
          <a:custGeom>
            <a:rect b="b" l="l" r="r" t="t"/>
            <a:pathLst>
              <a:path extrusionOk="0" h="5874" w="8788">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7472553" y="3824435"/>
            <a:ext cx="241423" cy="163458"/>
          </a:xfrm>
          <a:custGeom>
            <a:rect b="b" l="l" r="r" t="t"/>
            <a:pathLst>
              <a:path extrusionOk="0" h="5493" w="8113">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7472553" y="4053240"/>
            <a:ext cx="241423" cy="173546"/>
          </a:xfrm>
          <a:custGeom>
            <a:rect b="b" l="l" r="r" t="t"/>
            <a:pathLst>
              <a:path extrusionOk="0" h="5832" w="8113">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5452257" y="3639641"/>
            <a:ext cx="1348997" cy="908973"/>
          </a:xfrm>
          <a:custGeom>
            <a:rect b="b" l="l" r="r" t="t"/>
            <a:pathLst>
              <a:path extrusionOk="0" h="30546" w="45333">
                <a:moveTo>
                  <a:pt x="0" y="0"/>
                </a:moveTo>
                <a:lnTo>
                  <a:pt x="0" y="30546"/>
                </a:lnTo>
                <a:lnTo>
                  <a:pt x="45332" y="30546"/>
                </a:lnTo>
                <a:lnTo>
                  <a:pt x="45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5978994" y="3972776"/>
            <a:ext cx="270347" cy="568309"/>
          </a:xfrm>
          <a:custGeom>
            <a:rect b="b" l="l" r="r" t="t"/>
            <a:pathLst>
              <a:path extrusionOk="0" h="19098" w="9085">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6519599" y="3976555"/>
            <a:ext cx="114447" cy="94331"/>
          </a:xfrm>
          <a:custGeom>
            <a:rect b="b" l="l" r="r" t="t"/>
            <a:pathLst>
              <a:path extrusionOk="0" h="3170" w="3846">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6378786" y="3976555"/>
            <a:ext cx="115697" cy="93081"/>
          </a:xfrm>
          <a:custGeom>
            <a:rect b="b" l="l" r="r" t="t"/>
            <a:pathLst>
              <a:path extrusionOk="0" h="3128" w="3888">
                <a:moveTo>
                  <a:pt x="381" y="1"/>
                </a:moveTo>
                <a:cubicBezTo>
                  <a:pt x="170" y="1"/>
                  <a:pt x="1" y="170"/>
                  <a:pt x="1" y="339"/>
                </a:cubicBezTo>
                <a:lnTo>
                  <a:pt x="1" y="3127"/>
                </a:lnTo>
                <a:lnTo>
                  <a:pt x="3888" y="3127"/>
                </a:lnTo>
                <a:lnTo>
                  <a:pt x="38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6378786" y="4094752"/>
            <a:ext cx="115697" cy="94302"/>
          </a:xfrm>
          <a:custGeom>
            <a:rect b="b" l="l" r="r" t="t"/>
            <a:pathLst>
              <a:path extrusionOk="0" h="3169" w="3888">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6519599" y="4096002"/>
            <a:ext cx="114447" cy="93052"/>
          </a:xfrm>
          <a:custGeom>
            <a:rect b="b" l="l" r="r" t="t"/>
            <a:pathLst>
              <a:path extrusionOk="0" h="3127" w="3846">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5732602" y="3976555"/>
            <a:ext cx="115697" cy="94331"/>
          </a:xfrm>
          <a:custGeom>
            <a:rect b="b" l="l" r="r" t="t"/>
            <a:pathLst>
              <a:path extrusionOk="0" h="3170" w="3888">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5732602" y="4096002"/>
            <a:ext cx="114418" cy="93052"/>
          </a:xfrm>
          <a:custGeom>
            <a:rect b="b" l="l" r="r" t="t"/>
            <a:pathLst>
              <a:path extrusionOk="0" h="3127" w="3845">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5591790" y="3976555"/>
            <a:ext cx="114447" cy="93081"/>
          </a:xfrm>
          <a:custGeom>
            <a:rect b="b" l="l" r="r" t="t"/>
            <a:pathLst>
              <a:path extrusionOk="0" h="3128" w="3846">
                <a:moveTo>
                  <a:pt x="381" y="1"/>
                </a:moveTo>
                <a:cubicBezTo>
                  <a:pt x="170" y="1"/>
                  <a:pt x="1" y="170"/>
                  <a:pt x="1" y="339"/>
                </a:cubicBezTo>
                <a:lnTo>
                  <a:pt x="1" y="3127"/>
                </a:lnTo>
                <a:lnTo>
                  <a:pt x="3845" y="3127"/>
                </a:lnTo>
                <a:lnTo>
                  <a:pt x="3845"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5591790" y="4094752"/>
            <a:ext cx="114447" cy="94302"/>
          </a:xfrm>
          <a:custGeom>
            <a:rect b="b" l="l" r="r" t="t"/>
            <a:pathLst>
              <a:path extrusionOk="0" h="3169" w="3846">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4281800" y="4546074"/>
            <a:ext cx="4972210" cy="667585"/>
          </a:xfrm>
          <a:custGeom>
            <a:rect b="b" l="l" r="r" t="t"/>
            <a:pathLst>
              <a:path extrusionOk="0" h="20111" w="167091">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4945605" y="4939567"/>
            <a:ext cx="3542779" cy="426217"/>
          </a:xfrm>
          <a:custGeom>
            <a:rect b="b" l="l" r="r" t="t"/>
            <a:pathLst>
              <a:path extrusionOk="0" h="14323" w="119055">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7706387" y="4205539"/>
            <a:ext cx="668859" cy="867342"/>
          </a:xfrm>
          <a:custGeom>
            <a:rect b="b" l="l" r="r" t="t"/>
            <a:pathLst>
              <a:path extrusionOk="0" h="29147" w="22477">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7896091" y="4537276"/>
            <a:ext cx="272966" cy="820027"/>
          </a:xfrm>
          <a:custGeom>
            <a:rect b="b" l="l" r="r" t="t"/>
            <a:pathLst>
              <a:path extrusionOk="0" h="27557" w="9173">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7290258" y="4556886"/>
            <a:ext cx="465199" cy="602738"/>
          </a:xfrm>
          <a:custGeom>
            <a:rect b="b" l="l" r="r" t="t"/>
            <a:pathLst>
              <a:path extrusionOk="0" h="20255" w="15633">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7433570" y="4788697"/>
            <a:ext cx="190627" cy="569559"/>
          </a:xfrm>
          <a:custGeom>
            <a:rect b="b" l="l" r="r" t="t"/>
            <a:pathLst>
              <a:path extrusionOk="0" h="19140" w="6406">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txBox="1"/>
          <p:nvPr>
            <p:ph idx="1" type="subTitle"/>
          </p:nvPr>
        </p:nvSpPr>
        <p:spPr>
          <a:xfrm flipH="1">
            <a:off x="3640975" y="164025"/>
            <a:ext cx="54612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9E9E9E"/>
                </a:solidFill>
              </a:rPr>
              <a:t>Musa Practicum, Spring, 2024</a:t>
            </a:r>
            <a:endParaRPr b="1" sz="1300">
              <a:solidFill>
                <a:srgbClr val="9E9E9E"/>
              </a:solidFill>
            </a:endParaRPr>
          </a:p>
          <a:p>
            <a:pPr indent="0" lvl="0" marL="0" rtl="0" algn="r">
              <a:spcBef>
                <a:spcPts val="1000"/>
              </a:spcBef>
              <a:spcAft>
                <a:spcPts val="0"/>
              </a:spcAft>
              <a:buNone/>
            </a:pPr>
            <a:r>
              <a:rPr b="1" lang="en" sz="900">
                <a:solidFill>
                  <a:srgbClr val="9E9E9E"/>
                </a:solidFill>
              </a:rPr>
              <a:t>Instructors</a:t>
            </a:r>
            <a:r>
              <a:rPr lang="en" sz="900">
                <a:solidFill>
                  <a:srgbClr val="9E9E9E"/>
                </a:solidFill>
              </a:rPr>
              <a:t>: Michael Fichman &amp; Matthew Harris</a:t>
            </a:r>
            <a:endParaRPr sz="900">
              <a:solidFill>
                <a:srgbClr val="9E9E9E"/>
              </a:solidFill>
            </a:endParaRPr>
          </a:p>
          <a:p>
            <a:pPr indent="0" lvl="0" marL="0" rtl="0" algn="r">
              <a:spcBef>
                <a:spcPts val="0"/>
              </a:spcBef>
              <a:spcAft>
                <a:spcPts val="0"/>
              </a:spcAft>
              <a:buNone/>
            </a:pPr>
            <a:r>
              <a:rPr b="1" lang="en" sz="900">
                <a:solidFill>
                  <a:srgbClr val="9E9E9E"/>
                </a:solidFill>
              </a:rPr>
              <a:t>Team</a:t>
            </a:r>
            <a:r>
              <a:rPr lang="en" sz="900">
                <a:solidFill>
                  <a:srgbClr val="9E9E9E"/>
                </a:solidFill>
              </a:rPr>
              <a:t>: Kathleen Scopis, Jingyi Cai, Yinan Li, Alice Han, Jarred Randall</a:t>
            </a:r>
            <a:endParaRPr sz="900">
              <a:solidFill>
                <a:srgbClr val="9E9E9E"/>
              </a:solidFill>
            </a:endParaRPr>
          </a:p>
          <a:p>
            <a:pPr indent="0" lvl="0" marL="0" rtl="0" algn="r">
              <a:spcBef>
                <a:spcPts val="0"/>
              </a:spcBef>
              <a:spcAft>
                <a:spcPts val="0"/>
              </a:spcAft>
              <a:buNone/>
            </a:pPr>
            <a:r>
              <a:t/>
            </a:r>
            <a:endParaRPr/>
          </a:p>
        </p:txBody>
      </p:sp>
      <p:sp>
        <p:nvSpPr>
          <p:cNvPr id="225" name="Google Shape;225;p26"/>
          <p:cNvSpPr/>
          <p:nvPr/>
        </p:nvSpPr>
        <p:spPr>
          <a:xfrm>
            <a:off x="5360484" y="2865202"/>
            <a:ext cx="1982593" cy="667610"/>
          </a:xfrm>
          <a:custGeom>
            <a:rect b="b" l="l" r="r" t="t"/>
            <a:pathLst>
              <a:path extrusionOk="0" h="22435" w="66625">
                <a:moveTo>
                  <a:pt x="21462" y="0"/>
                </a:moveTo>
                <a:lnTo>
                  <a:pt x="0" y="22434"/>
                </a:lnTo>
                <a:lnTo>
                  <a:pt x="44825" y="22434"/>
                </a:lnTo>
                <a:lnTo>
                  <a:pt x="66625" y="0"/>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5"/>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401" name="Google Shape;401;p35"/>
          <p:cNvSpPr txBox="1"/>
          <p:nvPr>
            <p:ph idx="4294967295" type="subTitle"/>
          </p:nvPr>
        </p:nvSpPr>
        <p:spPr>
          <a:xfrm>
            <a:off x="1254150" y="1797825"/>
            <a:ext cx="6635700" cy="16689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Clr>
                <a:schemeClr val="dk1"/>
              </a:buClr>
              <a:buSzPts val="1100"/>
              <a:buFont typeface="Arial"/>
              <a:buNone/>
            </a:pPr>
            <a:r>
              <a:rPr b="1" lang="en" sz="2400">
                <a:solidFill>
                  <a:schemeClr val="dk1"/>
                </a:solidFill>
              </a:rPr>
              <a:t>Addressing The </a:t>
            </a:r>
            <a:r>
              <a:rPr b="1" lang="en" sz="2400">
                <a:solidFill>
                  <a:schemeClr val="dk1"/>
                </a:solidFill>
              </a:rPr>
              <a:t>Challenge</a:t>
            </a:r>
            <a:r>
              <a:rPr b="1" lang="en" sz="2400">
                <a:solidFill>
                  <a:schemeClr val="dk1"/>
                </a:solidFill>
              </a:rPr>
              <a:t>:</a:t>
            </a:r>
            <a:r>
              <a:rPr b="1" lang="en" sz="1800">
                <a:solidFill>
                  <a:schemeClr val="dk1"/>
                </a:solidFill>
              </a:rPr>
              <a:t> </a:t>
            </a:r>
            <a:r>
              <a:rPr lang="en" sz="1800">
                <a:solidFill>
                  <a:schemeClr val="dk1"/>
                </a:solidFill>
              </a:rPr>
              <a:t>Create an </a:t>
            </a:r>
            <a:r>
              <a:rPr b="1" lang="en" sz="2000">
                <a:solidFill>
                  <a:schemeClr val="dk2"/>
                </a:solidFill>
              </a:rPr>
              <a:t>I</a:t>
            </a:r>
            <a:r>
              <a:rPr b="1" lang="en" sz="2000">
                <a:solidFill>
                  <a:schemeClr val="dk2"/>
                </a:solidFill>
              </a:rPr>
              <a:t>nteractive Application</a:t>
            </a:r>
            <a:r>
              <a:rPr lang="en" sz="1800">
                <a:solidFill>
                  <a:schemeClr val="dk1"/>
                </a:solidFill>
              </a:rPr>
              <a:t> that identifies </a:t>
            </a:r>
            <a:r>
              <a:rPr b="1" lang="en" sz="2000">
                <a:solidFill>
                  <a:schemeClr val="dk2"/>
                </a:solidFill>
              </a:rPr>
              <a:t>P</a:t>
            </a:r>
            <a:r>
              <a:rPr b="1" lang="en" sz="2000">
                <a:solidFill>
                  <a:schemeClr val="dk2"/>
                </a:solidFill>
              </a:rPr>
              <a:t>arcels Suitable</a:t>
            </a:r>
            <a:r>
              <a:rPr lang="en" sz="1800">
                <a:solidFill>
                  <a:schemeClr val="dk1"/>
                </a:solidFill>
              </a:rPr>
              <a:t> for Affordable housing </a:t>
            </a:r>
            <a:r>
              <a:rPr b="1" lang="en" sz="2000">
                <a:solidFill>
                  <a:schemeClr val="dk2"/>
                </a:solidFill>
              </a:rPr>
              <a:t>D</a:t>
            </a:r>
            <a:r>
              <a:rPr b="1" lang="en" sz="2000">
                <a:solidFill>
                  <a:schemeClr val="dk2"/>
                </a:solidFill>
              </a:rPr>
              <a:t>evelopment</a:t>
            </a:r>
            <a:r>
              <a:rPr lang="en" sz="1800">
                <a:solidFill>
                  <a:schemeClr val="dk1"/>
                </a:solidFill>
              </a:rPr>
              <a:t>.</a:t>
            </a:r>
            <a:endParaRPr sz="1800"/>
          </a:p>
        </p:txBody>
      </p:sp>
      <p:grpSp>
        <p:nvGrpSpPr>
          <p:cNvPr id="402" name="Google Shape;402;p35"/>
          <p:cNvGrpSpPr/>
          <p:nvPr/>
        </p:nvGrpSpPr>
        <p:grpSpPr>
          <a:xfrm>
            <a:off x="3679768" y="3878127"/>
            <a:ext cx="1889840" cy="1293854"/>
            <a:chOff x="3413297" y="4166717"/>
            <a:chExt cx="2081780" cy="1136655"/>
          </a:xfrm>
        </p:grpSpPr>
        <p:sp>
          <p:nvSpPr>
            <p:cNvPr id="403" name="Google Shape;403;p35"/>
            <p:cNvSpPr/>
            <p:nvPr/>
          </p:nvSpPr>
          <p:spPr>
            <a:xfrm>
              <a:off x="3527790" y="4198961"/>
              <a:ext cx="751500" cy="1104411"/>
            </a:xfrm>
            <a:custGeom>
              <a:rect b="b" l="l" r="r" t="t"/>
              <a:pathLst>
                <a:path extrusionOk="0" h="41102" w="27968">
                  <a:moveTo>
                    <a:pt x="12339" y="1"/>
                  </a:moveTo>
                  <a:lnTo>
                    <a:pt x="1" y="17510"/>
                  </a:lnTo>
                  <a:lnTo>
                    <a:pt x="1" y="41102"/>
                  </a:lnTo>
                  <a:lnTo>
                    <a:pt x="27968" y="41102"/>
                  </a:lnTo>
                  <a:lnTo>
                    <a:pt x="27968" y="17510"/>
                  </a:lnTo>
                  <a:lnTo>
                    <a:pt x="12339" y="1"/>
                  </a:lnTo>
                  <a:close/>
                </a:path>
              </a:pathLst>
            </a:custGeom>
            <a:solidFill>
              <a:srgbClr val="56A49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a:off x="4265210" y="4669454"/>
              <a:ext cx="1092964" cy="633917"/>
            </a:xfrm>
            <a:custGeom>
              <a:rect b="b" l="l" r="r" t="t"/>
              <a:pathLst>
                <a:path extrusionOk="0" h="23592" w="40676">
                  <a:moveTo>
                    <a:pt x="1" y="0"/>
                  </a:moveTo>
                  <a:lnTo>
                    <a:pt x="1" y="23592"/>
                  </a:lnTo>
                  <a:lnTo>
                    <a:pt x="40675" y="23592"/>
                  </a:lnTo>
                  <a:lnTo>
                    <a:pt x="40675" y="0"/>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a:off x="4380187"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5"/>
            <p:cNvSpPr/>
            <p:nvPr/>
          </p:nvSpPr>
          <p:spPr>
            <a:xfrm>
              <a:off x="3741272" y="4695545"/>
              <a:ext cx="259967" cy="454828"/>
            </a:xfrm>
            <a:custGeom>
              <a:rect b="b" l="l" r="r" t="t"/>
              <a:pathLst>
                <a:path extrusionOk="0" h="16927" w="9675">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
            <p:cNvSpPr/>
            <p:nvPr/>
          </p:nvSpPr>
          <p:spPr>
            <a:xfrm>
              <a:off x="4686290" y="4882829"/>
              <a:ext cx="284204" cy="415356"/>
            </a:xfrm>
            <a:custGeom>
              <a:rect b="b" l="l" r="r" t="t"/>
              <a:pathLst>
                <a:path extrusionOk="0" h="15458" w="10577">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5"/>
            <p:cNvSpPr/>
            <p:nvPr/>
          </p:nvSpPr>
          <p:spPr>
            <a:xfrm>
              <a:off x="5052609"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5"/>
            <p:cNvSpPr/>
            <p:nvPr/>
          </p:nvSpPr>
          <p:spPr>
            <a:xfrm>
              <a:off x="3413297" y="4166717"/>
              <a:ext cx="2081780" cy="502765"/>
            </a:xfrm>
            <a:custGeom>
              <a:rect b="b" l="l" r="r" t="t"/>
              <a:pathLst>
                <a:path extrusionOk="0" h="18711" w="77476">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35"/>
          <p:cNvGrpSpPr/>
          <p:nvPr/>
        </p:nvGrpSpPr>
        <p:grpSpPr>
          <a:xfrm>
            <a:off x="5607526" y="3527191"/>
            <a:ext cx="1955701" cy="1757705"/>
            <a:chOff x="5733451" y="2769088"/>
            <a:chExt cx="3102809" cy="2648742"/>
          </a:xfrm>
        </p:grpSpPr>
        <p:sp>
          <p:nvSpPr>
            <p:cNvPr id="411" name="Google Shape;411;p35"/>
            <p:cNvSpPr/>
            <p:nvPr/>
          </p:nvSpPr>
          <p:spPr>
            <a:xfrm>
              <a:off x="7050821" y="4820690"/>
              <a:ext cx="687424" cy="489827"/>
            </a:xfrm>
            <a:custGeom>
              <a:rect b="b" l="l" r="r" t="t"/>
              <a:pathLst>
                <a:path extrusionOk="0" h="20694" w="29042">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a:off x="6257830" y="4591630"/>
              <a:ext cx="926562" cy="660251"/>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p:nvPr/>
          </p:nvSpPr>
          <p:spPr>
            <a:xfrm>
              <a:off x="7004265" y="2769088"/>
              <a:ext cx="1645822" cy="2130963"/>
            </a:xfrm>
            <a:custGeom>
              <a:rect b="b" l="l" r="r" t="t"/>
              <a:pathLst>
                <a:path extrusionOk="0" h="90028" w="69532">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5"/>
            <p:cNvSpPr/>
            <p:nvPr/>
          </p:nvSpPr>
          <p:spPr>
            <a:xfrm>
              <a:off x="7569118" y="3651835"/>
              <a:ext cx="529593" cy="1765995"/>
            </a:xfrm>
            <a:custGeom>
              <a:rect b="b" l="l" r="r" t="t"/>
              <a:pathLst>
                <a:path extrusionOk="0" h="74609" w="22374">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a:off x="5733451" y="3476738"/>
              <a:ext cx="1403087" cy="1442450"/>
            </a:xfrm>
            <a:custGeom>
              <a:rect b="b" l="l" r="r" t="t"/>
              <a:pathLst>
                <a:path extrusionOk="0" h="60940" w="59277">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6240050" y="3921130"/>
              <a:ext cx="410248" cy="1367653"/>
            </a:xfrm>
            <a:custGeom>
              <a:rect b="b" l="l" r="r" t="t"/>
              <a:pathLst>
                <a:path extrusionOk="0" h="57780" w="17332">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5"/>
          <p:cNvGrpSpPr/>
          <p:nvPr/>
        </p:nvGrpSpPr>
        <p:grpSpPr>
          <a:xfrm>
            <a:off x="1501599" y="3413645"/>
            <a:ext cx="1955694" cy="1819052"/>
            <a:chOff x="-7" y="2330676"/>
            <a:chExt cx="3519968" cy="3009185"/>
          </a:xfrm>
        </p:grpSpPr>
        <p:sp>
          <p:nvSpPr>
            <p:cNvPr id="420" name="Google Shape;420;p35"/>
            <p:cNvSpPr/>
            <p:nvPr/>
          </p:nvSpPr>
          <p:spPr>
            <a:xfrm>
              <a:off x="2227749" y="4583328"/>
              <a:ext cx="854242" cy="608617"/>
            </a:xfrm>
            <a:custGeom>
              <a:rect b="b" l="l" r="r" t="t"/>
              <a:pathLst>
                <a:path extrusionOk="0" h="28510" w="40016">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
            <p:cNvSpPr/>
            <p:nvPr/>
          </p:nvSpPr>
          <p:spPr>
            <a:xfrm>
              <a:off x="782423" y="4808729"/>
              <a:ext cx="577374" cy="411357"/>
            </a:xfrm>
            <a:custGeom>
              <a:rect b="b" l="l" r="r" t="t"/>
              <a:pathLst>
                <a:path extrusionOk="0" h="28512" w="40019">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5"/>
            <p:cNvSpPr/>
            <p:nvPr/>
          </p:nvSpPr>
          <p:spPr>
            <a:xfrm>
              <a:off x="1619377" y="4644539"/>
              <a:ext cx="778032" cy="554434"/>
            </a:xfrm>
            <a:custGeom>
              <a:rect b="b" l="l" r="r" t="t"/>
              <a:pathLst>
                <a:path extrusionOk="0" h="38429" w="53927">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a:off x="24388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27670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a:off x="1058330" y="23306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p:nvPr/>
          </p:nvSpPr>
          <p:spPr>
            <a:xfrm>
              <a:off x="1484864" y="30391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p:nvPr/>
          </p:nvSpPr>
          <p:spPr>
            <a:xfrm>
              <a:off x="-7" y="286468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668763" y="351823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35"/>
          <p:cNvSpPr/>
          <p:nvPr/>
        </p:nvSpPr>
        <p:spPr>
          <a:xfrm>
            <a:off x="1501600" y="3279175"/>
            <a:ext cx="6100800" cy="1953600"/>
          </a:xfrm>
          <a:prstGeom prst="rect">
            <a:avLst/>
          </a:prstGeom>
          <a:solidFill>
            <a:srgbClr val="FFFFFF">
              <a:alpha val="2125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36"/>
          <p:cNvPicPr preferRelativeResize="0"/>
          <p:nvPr/>
        </p:nvPicPr>
        <p:blipFill>
          <a:blip r:embed="rId3">
            <a:alphaModFix/>
          </a:blip>
          <a:stretch>
            <a:fillRect/>
          </a:stretch>
        </p:blipFill>
        <p:spPr>
          <a:xfrm>
            <a:off x="110100" y="1853250"/>
            <a:ext cx="2555753" cy="1808225"/>
          </a:xfrm>
          <a:prstGeom prst="rect">
            <a:avLst/>
          </a:prstGeom>
          <a:noFill/>
          <a:ln>
            <a:noFill/>
          </a:ln>
        </p:spPr>
      </p:pic>
      <p:sp>
        <p:nvSpPr>
          <p:cNvPr id="435" name="Google Shape;435;p36"/>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QUANTIFYING DEVELOPMENT</a:t>
            </a:r>
            <a:endParaRPr/>
          </a:p>
        </p:txBody>
      </p:sp>
      <p:sp>
        <p:nvSpPr>
          <p:cNvPr id="436" name="Google Shape;436;p36"/>
          <p:cNvSpPr txBox="1"/>
          <p:nvPr>
            <p:ph idx="4294967295" type="subTitle"/>
          </p:nvPr>
        </p:nvSpPr>
        <p:spPr>
          <a:xfrm>
            <a:off x="148075" y="3327300"/>
            <a:ext cx="2479800" cy="12468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Clr>
                <a:schemeClr val="dk1"/>
              </a:buClr>
              <a:buSzPts val="1100"/>
              <a:buFont typeface="Arial"/>
              <a:buNone/>
            </a:pPr>
            <a:r>
              <a:rPr b="1" lang="en" sz="1600">
                <a:solidFill>
                  <a:schemeClr val="dk1"/>
                </a:solidFill>
              </a:rPr>
              <a:t>M</a:t>
            </a:r>
            <a:r>
              <a:rPr b="1" lang="en" sz="1600">
                <a:solidFill>
                  <a:schemeClr val="dk1"/>
                </a:solidFill>
              </a:rPr>
              <a:t>ajority</a:t>
            </a:r>
            <a:r>
              <a:rPr b="1" lang="en" sz="1600">
                <a:solidFill>
                  <a:schemeClr val="dk1"/>
                </a:solidFill>
              </a:rPr>
              <a:t> of the County is R</a:t>
            </a:r>
            <a:r>
              <a:rPr b="1" lang="en" sz="1600">
                <a:solidFill>
                  <a:schemeClr val="dk1"/>
                </a:solidFill>
              </a:rPr>
              <a:t>urally</a:t>
            </a:r>
            <a:r>
              <a:rPr b="1" lang="en" sz="1600">
                <a:solidFill>
                  <a:schemeClr val="dk1"/>
                </a:solidFill>
              </a:rPr>
              <a:t> Located</a:t>
            </a:r>
            <a:endParaRPr sz="1000"/>
          </a:p>
        </p:txBody>
      </p:sp>
      <p:cxnSp>
        <p:nvCxnSpPr>
          <p:cNvPr id="437" name="Google Shape;437;p36"/>
          <p:cNvCxnSpPr/>
          <p:nvPr/>
        </p:nvCxnSpPr>
        <p:spPr>
          <a:xfrm>
            <a:off x="2833788" y="2974325"/>
            <a:ext cx="395100" cy="0"/>
          </a:xfrm>
          <a:prstGeom prst="straightConnector1">
            <a:avLst/>
          </a:prstGeom>
          <a:noFill/>
          <a:ln cap="flat" cmpd="sng" w="38100">
            <a:solidFill>
              <a:schemeClr val="dk2"/>
            </a:solidFill>
            <a:prstDash val="solid"/>
            <a:round/>
            <a:headEnd len="med" w="med" type="none"/>
            <a:tailEnd len="med" w="med" type="triangle"/>
          </a:ln>
        </p:spPr>
      </p:cxnSp>
      <p:pic>
        <p:nvPicPr>
          <p:cNvPr id="438" name="Google Shape;438;p36"/>
          <p:cNvPicPr preferRelativeResize="0"/>
          <p:nvPr/>
        </p:nvPicPr>
        <p:blipFill>
          <a:blip r:embed="rId4">
            <a:alphaModFix/>
          </a:blip>
          <a:stretch>
            <a:fillRect/>
          </a:stretch>
        </p:blipFill>
        <p:spPr>
          <a:xfrm>
            <a:off x="3357302" y="2284000"/>
            <a:ext cx="2066725" cy="2016613"/>
          </a:xfrm>
          <a:prstGeom prst="rect">
            <a:avLst/>
          </a:prstGeom>
          <a:noFill/>
          <a:ln>
            <a:noFill/>
          </a:ln>
        </p:spPr>
      </p:pic>
      <p:sp>
        <p:nvSpPr>
          <p:cNvPr id="439" name="Google Shape;439;p36"/>
          <p:cNvSpPr txBox="1"/>
          <p:nvPr>
            <p:ph idx="4294967295" type="subTitle"/>
          </p:nvPr>
        </p:nvSpPr>
        <p:spPr>
          <a:xfrm>
            <a:off x="3150750" y="1619100"/>
            <a:ext cx="2479800" cy="12468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Clr>
                <a:schemeClr val="dk1"/>
              </a:buClr>
              <a:buSzPts val="1100"/>
              <a:buFont typeface="Arial"/>
              <a:buNone/>
            </a:pPr>
            <a:r>
              <a:rPr b="1" lang="en" sz="1600">
                <a:solidFill>
                  <a:schemeClr val="dk1"/>
                </a:solidFill>
              </a:rPr>
              <a:t>Limited Wastewater Sewer Connections</a:t>
            </a:r>
            <a:endParaRPr sz="1000"/>
          </a:p>
        </p:txBody>
      </p:sp>
      <p:sp>
        <p:nvSpPr>
          <p:cNvPr id="440" name="Google Shape;440;p36"/>
          <p:cNvSpPr/>
          <p:nvPr/>
        </p:nvSpPr>
        <p:spPr>
          <a:xfrm>
            <a:off x="5552449" y="2714275"/>
            <a:ext cx="395100" cy="391200"/>
          </a:xfrm>
          <a:prstGeom prst="mathEqual">
            <a:avLst>
              <a:gd fmla="val 23520" name="adj1"/>
              <a:gd fmla="val 1176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pic>
        <p:nvPicPr>
          <p:cNvPr id="441" name="Google Shape;441;p36"/>
          <p:cNvPicPr preferRelativeResize="0"/>
          <p:nvPr/>
        </p:nvPicPr>
        <p:blipFill>
          <a:blip r:embed="rId5">
            <a:alphaModFix/>
          </a:blip>
          <a:stretch>
            <a:fillRect/>
          </a:stretch>
        </p:blipFill>
        <p:spPr>
          <a:xfrm>
            <a:off x="6025400" y="1706811"/>
            <a:ext cx="2767825" cy="1729900"/>
          </a:xfrm>
          <a:prstGeom prst="rect">
            <a:avLst/>
          </a:prstGeom>
          <a:noFill/>
          <a:ln>
            <a:noFill/>
          </a:ln>
        </p:spPr>
      </p:pic>
      <p:sp>
        <p:nvSpPr>
          <p:cNvPr id="442" name="Google Shape;442;p36"/>
          <p:cNvSpPr txBox="1"/>
          <p:nvPr>
            <p:ph idx="4294967295" type="subTitle"/>
          </p:nvPr>
        </p:nvSpPr>
        <p:spPr>
          <a:xfrm>
            <a:off x="6115463" y="3327300"/>
            <a:ext cx="2479800" cy="12468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Clr>
                <a:schemeClr val="dk1"/>
              </a:buClr>
              <a:buSzPts val="1100"/>
              <a:buFont typeface="Arial"/>
              <a:buNone/>
            </a:pPr>
            <a:r>
              <a:rPr b="1" lang="en" sz="1600">
                <a:solidFill>
                  <a:schemeClr val="dk1"/>
                </a:solidFill>
              </a:rPr>
              <a:t>Must Have a Septic System for </a:t>
            </a:r>
            <a:r>
              <a:rPr b="1" lang="en" sz="1600">
                <a:solidFill>
                  <a:schemeClr val="dk1"/>
                </a:solidFill>
              </a:rPr>
              <a:t>Development</a:t>
            </a:r>
            <a:r>
              <a:rPr b="1" lang="en" sz="1600">
                <a:solidFill>
                  <a:schemeClr val="dk1"/>
                </a:solidFill>
              </a:rPr>
              <a:t> </a:t>
            </a:r>
            <a:r>
              <a:rPr lang="en" sz="1600">
                <a:solidFill>
                  <a:schemeClr val="dk1"/>
                </a:solidFill>
              </a:rPr>
              <a:t> </a:t>
            </a:r>
            <a:endParaRPr sz="1000"/>
          </a:p>
        </p:txBody>
      </p:sp>
      <p:sp>
        <p:nvSpPr>
          <p:cNvPr id="443" name="Google Shape;443;p36"/>
          <p:cNvSpPr/>
          <p:nvPr/>
        </p:nvSpPr>
        <p:spPr>
          <a:xfrm>
            <a:off x="228600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44" name="Google Shape;444;p36"/>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45" name="Google Shape;445;p36"/>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46" name="Google Shape;446;p36"/>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47" name="Google Shape;447;p36"/>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448" name="Google Shape;448;p36"/>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Use Case</a:t>
            </a:r>
            <a:endParaRPr b="1" sz="900">
              <a:solidFill>
                <a:schemeClr val="dk1"/>
              </a:solidFill>
              <a:latin typeface="Montserrat"/>
              <a:ea typeface="Montserrat"/>
              <a:cs typeface="Montserrat"/>
              <a:sym typeface="Montserrat"/>
            </a:endParaRPr>
          </a:p>
        </p:txBody>
      </p:sp>
      <p:sp>
        <p:nvSpPr>
          <p:cNvPr id="449" name="Google Shape;449;p36"/>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450" name="Google Shape;450;p36"/>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7"/>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TARGET VARIABLE: SEPTIC PERMITS</a:t>
            </a:r>
            <a:endParaRPr/>
          </a:p>
        </p:txBody>
      </p:sp>
      <p:sp>
        <p:nvSpPr>
          <p:cNvPr id="456" name="Google Shape;456;p37"/>
          <p:cNvSpPr txBox="1"/>
          <p:nvPr>
            <p:ph idx="5" type="subTitle"/>
          </p:nvPr>
        </p:nvSpPr>
        <p:spPr>
          <a:xfrm>
            <a:off x="3452999" y="1900350"/>
            <a:ext cx="22380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Rural and extreme landscape means low wastewater sewer coverage</a:t>
            </a:r>
            <a:endParaRPr/>
          </a:p>
        </p:txBody>
      </p:sp>
      <p:sp>
        <p:nvSpPr>
          <p:cNvPr id="457" name="Google Shape;457;p37"/>
          <p:cNvSpPr txBox="1"/>
          <p:nvPr>
            <p:ph idx="6" type="ctrTitle"/>
          </p:nvPr>
        </p:nvSpPr>
        <p:spPr>
          <a:xfrm>
            <a:off x="2787950" y="1648725"/>
            <a:ext cx="39249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rgbClr val="559A90"/>
                </a:solidFill>
              </a:rPr>
              <a:t>SEPTIC SYSTEM PERMIT</a:t>
            </a:r>
            <a:endParaRPr sz="2100">
              <a:solidFill>
                <a:srgbClr val="559A90"/>
              </a:solidFill>
            </a:endParaRPr>
          </a:p>
        </p:txBody>
      </p:sp>
      <p:pic>
        <p:nvPicPr>
          <p:cNvPr id="458" name="Google Shape;458;p37"/>
          <p:cNvPicPr preferRelativeResize="0"/>
          <p:nvPr/>
        </p:nvPicPr>
        <p:blipFill>
          <a:blip r:embed="rId3">
            <a:alphaModFix/>
          </a:blip>
          <a:stretch>
            <a:fillRect/>
          </a:stretch>
        </p:blipFill>
        <p:spPr>
          <a:xfrm>
            <a:off x="3429000" y="2641100"/>
            <a:ext cx="2560200" cy="1829799"/>
          </a:xfrm>
          <a:prstGeom prst="rect">
            <a:avLst/>
          </a:prstGeom>
          <a:noFill/>
          <a:ln>
            <a:noFill/>
          </a:ln>
        </p:spPr>
      </p:pic>
      <p:sp>
        <p:nvSpPr>
          <p:cNvPr id="459" name="Google Shape;459;p37"/>
          <p:cNvSpPr txBox="1"/>
          <p:nvPr>
            <p:ph type="ctrTitle"/>
          </p:nvPr>
        </p:nvSpPr>
        <p:spPr>
          <a:xfrm>
            <a:off x="6517350" y="2482525"/>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KEY PRECONDITION</a:t>
            </a:r>
            <a:endParaRPr>
              <a:solidFill>
                <a:srgbClr val="666666"/>
              </a:solidFill>
            </a:endParaRPr>
          </a:p>
          <a:p>
            <a:pPr indent="0" lvl="0" marL="0" rtl="0" algn="ctr">
              <a:spcBef>
                <a:spcPts val="0"/>
              </a:spcBef>
              <a:spcAft>
                <a:spcPts val="0"/>
              </a:spcAft>
              <a:buNone/>
            </a:pPr>
            <a:r>
              <a:rPr lang="en">
                <a:solidFill>
                  <a:srgbClr val="666666"/>
                </a:solidFill>
              </a:rPr>
              <a:t>FOR NEW DEVELOPMENT</a:t>
            </a:r>
            <a:endParaRPr>
              <a:solidFill>
                <a:srgbClr val="666666"/>
              </a:solidFill>
            </a:endParaRPr>
          </a:p>
        </p:txBody>
      </p:sp>
      <p:sp>
        <p:nvSpPr>
          <p:cNvPr id="460" name="Google Shape;460;p37"/>
          <p:cNvSpPr txBox="1"/>
          <p:nvPr>
            <p:ph idx="1" type="subTitle"/>
          </p:nvPr>
        </p:nvSpPr>
        <p:spPr>
          <a:xfrm>
            <a:off x="6602250" y="2702675"/>
            <a:ext cx="2367600" cy="9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parcel could not be developed without </a:t>
            </a:r>
            <a:r>
              <a:rPr b="1" lang="en"/>
              <a:t>one septic system</a:t>
            </a:r>
            <a:r>
              <a:rPr lang="en"/>
              <a:t>. Only Requirement for development.</a:t>
            </a:r>
            <a:endParaRPr/>
          </a:p>
        </p:txBody>
      </p:sp>
      <p:sp>
        <p:nvSpPr>
          <p:cNvPr id="461" name="Google Shape;461;p37"/>
          <p:cNvSpPr txBox="1"/>
          <p:nvPr>
            <p:ph idx="3" type="subTitle"/>
          </p:nvPr>
        </p:nvSpPr>
        <p:spPr>
          <a:xfrm>
            <a:off x="279375" y="2775000"/>
            <a:ext cx="2497200" cy="9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t>
            </a:r>
            <a:r>
              <a:rPr b="1" lang="en"/>
              <a:t>Septic System: </a:t>
            </a:r>
            <a:r>
              <a:rPr lang="en"/>
              <a:t>The waste goes into a</a:t>
            </a:r>
            <a:r>
              <a:rPr lang="en"/>
              <a:t> </a:t>
            </a:r>
            <a:r>
              <a:rPr lang="en"/>
              <a:t>holding tank on site.</a:t>
            </a:r>
            <a:endParaRPr/>
          </a:p>
          <a:p>
            <a:pPr indent="0" lvl="0" marL="0" rtl="0" algn="l">
              <a:spcBef>
                <a:spcPts val="0"/>
              </a:spcBef>
              <a:spcAft>
                <a:spcPts val="0"/>
              </a:spcAft>
              <a:buNone/>
            </a:pPr>
            <a:r>
              <a:rPr b="1" lang="en"/>
              <a:t>- Sewer System: </a:t>
            </a:r>
            <a:r>
              <a:rPr lang="en"/>
              <a:t>Sewers lines carry waste to a centralized treatment facility.</a:t>
            </a:r>
            <a:endParaRPr/>
          </a:p>
        </p:txBody>
      </p:sp>
      <p:sp>
        <p:nvSpPr>
          <p:cNvPr id="462" name="Google Shape;462;p37"/>
          <p:cNvSpPr txBox="1"/>
          <p:nvPr>
            <p:ph idx="4" type="ctrTitle"/>
          </p:nvPr>
        </p:nvSpPr>
        <p:spPr>
          <a:xfrm>
            <a:off x="116075" y="2568150"/>
            <a:ext cx="2560200" cy="31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DIFFERENCE WITH </a:t>
            </a:r>
            <a:endParaRPr>
              <a:solidFill>
                <a:srgbClr val="666666"/>
              </a:solidFill>
            </a:endParaRPr>
          </a:p>
          <a:p>
            <a:pPr indent="0" lvl="0" marL="0" rtl="0" algn="ctr">
              <a:spcBef>
                <a:spcPts val="0"/>
              </a:spcBef>
              <a:spcAft>
                <a:spcPts val="0"/>
              </a:spcAft>
              <a:buNone/>
            </a:pPr>
            <a:r>
              <a:rPr lang="en">
                <a:solidFill>
                  <a:srgbClr val="666666"/>
                </a:solidFill>
              </a:rPr>
              <a:t>SEWAGE SYSTEM</a:t>
            </a:r>
            <a:endParaRPr>
              <a:solidFill>
                <a:srgbClr val="666666"/>
              </a:solidFill>
            </a:endParaRPr>
          </a:p>
        </p:txBody>
      </p:sp>
      <p:sp>
        <p:nvSpPr>
          <p:cNvPr id="463" name="Google Shape;463;p37"/>
          <p:cNvSpPr/>
          <p:nvPr/>
        </p:nvSpPr>
        <p:spPr>
          <a:xfrm>
            <a:off x="228600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64" name="Google Shape;464;p37"/>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65" name="Google Shape;465;p37"/>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66" name="Google Shape;466;p37"/>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67" name="Google Shape;467;p37"/>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468" name="Google Shape;468;p37"/>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Use Case</a:t>
            </a:r>
            <a:endParaRPr b="1" sz="900">
              <a:solidFill>
                <a:schemeClr val="dk1"/>
              </a:solidFill>
              <a:latin typeface="Montserrat"/>
              <a:ea typeface="Montserrat"/>
              <a:cs typeface="Montserrat"/>
              <a:sym typeface="Montserrat"/>
            </a:endParaRPr>
          </a:p>
        </p:txBody>
      </p:sp>
      <p:sp>
        <p:nvSpPr>
          <p:cNvPr id="469" name="Google Shape;469;p37"/>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470" name="Google Shape;470;p37"/>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8"/>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TARGET VARIABLE: SEPTIC PERMIT DATA</a:t>
            </a:r>
            <a:endParaRPr/>
          </a:p>
        </p:txBody>
      </p:sp>
      <p:sp>
        <p:nvSpPr>
          <p:cNvPr id="476" name="Google Shape;476;p38"/>
          <p:cNvSpPr txBox="1"/>
          <p:nvPr>
            <p:ph idx="6" type="ctrTitle"/>
          </p:nvPr>
        </p:nvSpPr>
        <p:spPr>
          <a:xfrm>
            <a:off x="5465875" y="2265750"/>
            <a:ext cx="3510300" cy="31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rgbClr val="559A90"/>
                </a:solidFill>
              </a:rPr>
              <a:t>SEPTIC SYSTEM PERMITS</a:t>
            </a:r>
            <a:endParaRPr sz="1900">
              <a:solidFill>
                <a:srgbClr val="559A90"/>
              </a:solidFill>
            </a:endParaRPr>
          </a:p>
          <a:p>
            <a:pPr indent="0" lvl="0" marL="0" rtl="0" algn="l">
              <a:spcBef>
                <a:spcPts val="0"/>
              </a:spcBef>
              <a:spcAft>
                <a:spcPts val="0"/>
              </a:spcAft>
              <a:buNone/>
            </a:pPr>
            <a:r>
              <a:rPr lang="en" sz="1600">
                <a:solidFill>
                  <a:srgbClr val="559A90"/>
                </a:solidFill>
                <a:latin typeface="Montserrat"/>
                <a:ea typeface="Montserrat"/>
                <a:cs typeface="Montserrat"/>
                <a:sym typeface="Montserrat"/>
              </a:rPr>
              <a:t>Y</a:t>
            </a:r>
            <a:r>
              <a:rPr lang="en" sz="1600">
                <a:solidFill>
                  <a:srgbClr val="559A90"/>
                </a:solidFill>
                <a:latin typeface="Montserrat"/>
                <a:ea typeface="Montserrat"/>
                <a:cs typeface="Montserrat"/>
                <a:sym typeface="Montserrat"/>
              </a:rPr>
              <a:t>ears: 2017 and 2022</a:t>
            </a:r>
            <a:endParaRPr sz="1600">
              <a:solidFill>
                <a:srgbClr val="559A90"/>
              </a:solidFill>
              <a:latin typeface="Montserrat"/>
              <a:ea typeface="Montserrat"/>
              <a:cs typeface="Montserrat"/>
              <a:sym typeface="Montserrat"/>
            </a:endParaRPr>
          </a:p>
        </p:txBody>
      </p:sp>
      <p:sp>
        <p:nvSpPr>
          <p:cNvPr id="477" name="Google Shape;477;p38"/>
          <p:cNvSpPr txBox="1"/>
          <p:nvPr>
            <p:ph idx="5" type="subTitle"/>
          </p:nvPr>
        </p:nvSpPr>
        <p:spPr>
          <a:xfrm>
            <a:off x="5501675" y="2584950"/>
            <a:ext cx="3703500" cy="63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Administrative record of </a:t>
            </a:r>
            <a:r>
              <a:rPr b="1" lang="en" sz="1200"/>
              <a:t>new septic permits</a:t>
            </a:r>
            <a:r>
              <a:rPr lang="en" sz="1200"/>
              <a:t>;</a:t>
            </a:r>
            <a:endParaRPr sz="1200"/>
          </a:p>
          <a:p>
            <a:pPr indent="0" lvl="0" marL="0" rtl="0" algn="l">
              <a:lnSpc>
                <a:spcPct val="150000"/>
              </a:lnSpc>
              <a:spcBef>
                <a:spcPts val="0"/>
              </a:spcBef>
              <a:spcAft>
                <a:spcPts val="0"/>
              </a:spcAft>
              <a:buNone/>
            </a:pPr>
            <a:r>
              <a:rPr lang="en" sz="1200"/>
              <a:t>- Offered by The Appalachian District Health Department;</a:t>
            </a:r>
            <a:endParaRPr sz="1200"/>
          </a:p>
          <a:p>
            <a:pPr indent="0" lvl="0" marL="0" rtl="0" algn="l">
              <a:lnSpc>
                <a:spcPct val="150000"/>
              </a:lnSpc>
              <a:spcBef>
                <a:spcPts val="0"/>
              </a:spcBef>
              <a:spcAft>
                <a:spcPts val="0"/>
              </a:spcAft>
              <a:buNone/>
            </a:pPr>
            <a:r>
              <a:rPr lang="en" sz="1200"/>
              <a:t>- #Permits - Year 2017: </a:t>
            </a:r>
            <a:r>
              <a:rPr b="1" lang="en" sz="1200"/>
              <a:t>300</a:t>
            </a:r>
            <a:r>
              <a:rPr lang="en" sz="1200"/>
              <a:t>;</a:t>
            </a:r>
            <a:endParaRPr sz="1200"/>
          </a:p>
          <a:p>
            <a:pPr indent="0" lvl="0" marL="0" rtl="0" algn="l">
              <a:lnSpc>
                <a:spcPct val="150000"/>
              </a:lnSpc>
              <a:spcBef>
                <a:spcPts val="0"/>
              </a:spcBef>
              <a:spcAft>
                <a:spcPts val="0"/>
              </a:spcAft>
              <a:buNone/>
            </a:pPr>
            <a:r>
              <a:rPr lang="en" sz="1200"/>
              <a:t>- #Permits - Year 2022: </a:t>
            </a:r>
            <a:r>
              <a:rPr b="1" lang="en" sz="1200"/>
              <a:t>472.</a:t>
            </a:r>
            <a:endParaRPr b="1" sz="1200"/>
          </a:p>
        </p:txBody>
      </p:sp>
      <p:pic>
        <p:nvPicPr>
          <p:cNvPr id="478" name="Google Shape;478;p38"/>
          <p:cNvPicPr preferRelativeResize="0"/>
          <p:nvPr/>
        </p:nvPicPr>
        <p:blipFill rotWithShape="1">
          <a:blip r:embed="rId3">
            <a:alphaModFix/>
          </a:blip>
          <a:srcRect b="2546" l="11082" r="20297" t="14788"/>
          <a:stretch/>
        </p:blipFill>
        <p:spPr>
          <a:xfrm>
            <a:off x="142950" y="1034100"/>
            <a:ext cx="5093059" cy="3791824"/>
          </a:xfrm>
          <a:prstGeom prst="rect">
            <a:avLst/>
          </a:prstGeom>
          <a:noFill/>
          <a:ln>
            <a:noFill/>
          </a:ln>
        </p:spPr>
      </p:pic>
      <p:pic>
        <p:nvPicPr>
          <p:cNvPr id="479" name="Google Shape;479;p38"/>
          <p:cNvPicPr preferRelativeResize="0"/>
          <p:nvPr/>
        </p:nvPicPr>
        <p:blipFill rotWithShape="1">
          <a:blip r:embed="rId3">
            <a:alphaModFix/>
          </a:blip>
          <a:srcRect b="35312" l="80942" r="8252" t="47055"/>
          <a:stretch/>
        </p:blipFill>
        <p:spPr>
          <a:xfrm>
            <a:off x="4348325" y="1574600"/>
            <a:ext cx="626457" cy="631800"/>
          </a:xfrm>
          <a:prstGeom prst="rect">
            <a:avLst/>
          </a:prstGeom>
          <a:noFill/>
          <a:ln>
            <a:noFill/>
          </a:ln>
        </p:spPr>
      </p:pic>
      <p:sp>
        <p:nvSpPr>
          <p:cNvPr id="480" name="Google Shape;480;p38"/>
          <p:cNvSpPr/>
          <p:nvPr/>
        </p:nvSpPr>
        <p:spPr>
          <a:xfrm>
            <a:off x="228600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81" name="Google Shape;481;p38"/>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82" name="Google Shape;482;p38"/>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83" name="Google Shape;483;p38"/>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484" name="Google Shape;484;p38"/>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485" name="Google Shape;485;p38"/>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Use Case</a:t>
            </a:r>
            <a:endParaRPr b="1" sz="900">
              <a:solidFill>
                <a:schemeClr val="dk1"/>
              </a:solidFill>
              <a:latin typeface="Montserrat"/>
              <a:ea typeface="Montserrat"/>
              <a:cs typeface="Montserrat"/>
              <a:sym typeface="Montserrat"/>
            </a:endParaRPr>
          </a:p>
        </p:txBody>
      </p:sp>
      <p:sp>
        <p:nvSpPr>
          <p:cNvPr id="486" name="Google Shape;486;p38"/>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487" name="Google Shape;487;p38"/>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39"/>
          <p:cNvPicPr preferRelativeResize="0"/>
          <p:nvPr/>
        </p:nvPicPr>
        <p:blipFill rotWithShape="1">
          <a:blip r:embed="rId3">
            <a:alphaModFix/>
          </a:blip>
          <a:srcRect b="12524" l="17565" r="8349" t="15205"/>
          <a:stretch/>
        </p:blipFill>
        <p:spPr>
          <a:xfrm rot="368296">
            <a:off x="121372" y="1124216"/>
            <a:ext cx="3348315" cy="2449659"/>
          </a:xfrm>
          <a:prstGeom prst="rect">
            <a:avLst/>
          </a:prstGeom>
          <a:noFill/>
          <a:ln>
            <a:noFill/>
          </a:ln>
        </p:spPr>
      </p:pic>
      <p:sp>
        <p:nvSpPr>
          <p:cNvPr id="493" name="Google Shape;493;p39"/>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POSSIBLE PREDICTORS -</a:t>
            </a:r>
            <a:r>
              <a:rPr lang="en"/>
              <a:t> TOPOGRAPHY</a:t>
            </a:r>
            <a:endParaRPr/>
          </a:p>
        </p:txBody>
      </p:sp>
      <p:grpSp>
        <p:nvGrpSpPr>
          <p:cNvPr id="494" name="Google Shape;494;p39"/>
          <p:cNvGrpSpPr/>
          <p:nvPr/>
        </p:nvGrpSpPr>
        <p:grpSpPr>
          <a:xfrm>
            <a:off x="3083626" y="2375523"/>
            <a:ext cx="3051981" cy="2665011"/>
            <a:chOff x="420425" y="1149075"/>
            <a:chExt cx="2207900" cy="1927954"/>
          </a:xfrm>
        </p:grpSpPr>
        <p:pic>
          <p:nvPicPr>
            <p:cNvPr id="495" name="Google Shape;495;p39"/>
            <p:cNvPicPr preferRelativeResize="0"/>
            <p:nvPr/>
          </p:nvPicPr>
          <p:blipFill rotWithShape="1">
            <a:blip r:embed="rId4">
              <a:alphaModFix/>
            </a:blip>
            <a:srcRect b="21000" l="8298" r="14218" t="17232"/>
            <a:stretch/>
          </p:blipFill>
          <p:spPr>
            <a:xfrm>
              <a:off x="420425" y="1149075"/>
              <a:ext cx="2207900" cy="1760050"/>
            </a:xfrm>
            <a:prstGeom prst="rect">
              <a:avLst/>
            </a:prstGeom>
            <a:noFill/>
            <a:ln>
              <a:noFill/>
            </a:ln>
          </p:spPr>
        </p:pic>
        <p:sp>
          <p:nvSpPr>
            <p:cNvPr id="496" name="Google Shape;496;p39"/>
            <p:cNvSpPr txBox="1"/>
            <p:nvPr/>
          </p:nvSpPr>
          <p:spPr>
            <a:xfrm>
              <a:off x="588675" y="2730229"/>
              <a:ext cx="18714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434343"/>
                  </a:solidFill>
                  <a:latin typeface="EB Garamond"/>
                  <a:ea typeface="EB Garamond"/>
                  <a:cs typeface="EB Garamond"/>
                  <a:sym typeface="EB Garamond"/>
                </a:rPr>
                <a:t>Slope</a:t>
              </a:r>
              <a:r>
                <a:rPr b="1" lang="en" sz="1200">
                  <a:solidFill>
                    <a:srgbClr val="434343"/>
                  </a:solidFill>
                  <a:latin typeface="EB Garamond"/>
                  <a:ea typeface="EB Garamond"/>
                  <a:cs typeface="EB Garamond"/>
                  <a:sym typeface="EB Garamond"/>
                </a:rPr>
                <a:t> </a:t>
              </a:r>
              <a:r>
                <a:rPr lang="en" sz="900">
                  <a:solidFill>
                    <a:srgbClr val="434343"/>
                  </a:solidFill>
                  <a:latin typeface="EB Garamond"/>
                  <a:ea typeface="EB Garamond"/>
                  <a:cs typeface="EB Garamond"/>
                  <a:sym typeface="EB Garamond"/>
                </a:rPr>
                <a:t>(&lt;25° - Suitable）</a:t>
              </a:r>
              <a:endParaRPr sz="900">
                <a:solidFill>
                  <a:srgbClr val="434343"/>
                </a:solidFill>
                <a:latin typeface="EB Garamond"/>
                <a:ea typeface="EB Garamond"/>
                <a:cs typeface="EB Garamond"/>
                <a:sym typeface="EB Garamond"/>
              </a:endParaRPr>
            </a:p>
          </p:txBody>
        </p:sp>
      </p:grpSp>
      <p:sp>
        <p:nvSpPr>
          <p:cNvPr id="497" name="Google Shape;497;p39"/>
          <p:cNvSpPr txBox="1"/>
          <p:nvPr/>
        </p:nvSpPr>
        <p:spPr>
          <a:xfrm>
            <a:off x="392956" y="3207185"/>
            <a:ext cx="25869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434343"/>
                </a:solidFill>
                <a:latin typeface="EB Garamond"/>
                <a:ea typeface="EB Garamond"/>
                <a:cs typeface="EB Garamond"/>
                <a:sym typeface="EB Garamond"/>
              </a:rPr>
              <a:t>Land Cover </a:t>
            </a:r>
            <a:r>
              <a:rPr lang="en" sz="1000">
                <a:solidFill>
                  <a:srgbClr val="434343"/>
                </a:solidFill>
                <a:latin typeface="EB Garamond"/>
                <a:ea typeface="EB Garamond"/>
                <a:cs typeface="EB Garamond"/>
                <a:sym typeface="EB Garamond"/>
              </a:rPr>
              <a:t>(2011-2021)</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b="1" sz="1200">
              <a:solidFill>
                <a:srgbClr val="434343"/>
              </a:solidFill>
              <a:latin typeface="EB Garamond"/>
              <a:ea typeface="EB Garamond"/>
              <a:cs typeface="EB Garamond"/>
              <a:sym typeface="EB Garamond"/>
            </a:endParaRPr>
          </a:p>
        </p:txBody>
      </p:sp>
      <p:sp>
        <p:nvSpPr>
          <p:cNvPr id="498" name="Google Shape;498;p39"/>
          <p:cNvSpPr txBox="1"/>
          <p:nvPr/>
        </p:nvSpPr>
        <p:spPr>
          <a:xfrm>
            <a:off x="6239364" y="3241530"/>
            <a:ext cx="2216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434343"/>
                </a:solidFill>
                <a:latin typeface="EB Garamond"/>
                <a:ea typeface="EB Garamond"/>
                <a:cs typeface="EB Garamond"/>
                <a:sym typeface="EB Garamond"/>
              </a:rPr>
              <a:t>Soil Type</a:t>
            </a:r>
            <a:endParaRPr sz="800">
              <a:solidFill>
                <a:srgbClr val="434343"/>
              </a:solidFill>
              <a:latin typeface="EB Garamond"/>
              <a:ea typeface="EB Garamond"/>
              <a:cs typeface="EB Garamond"/>
              <a:sym typeface="EB Garamond"/>
            </a:endParaRPr>
          </a:p>
        </p:txBody>
      </p:sp>
      <p:sp>
        <p:nvSpPr>
          <p:cNvPr id="499" name="Google Shape;499;p39"/>
          <p:cNvSpPr txBox="1"/>
          <p:nvPr/>
        </p:nvSpPr>
        <p:spPr>
          <a:xfrm>
            <a:off x="11039459" y="2453712"/>
            <a:ext cx="25869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434343"/>
                </a:solidFill>
                <a:latin typeface="EB Garamond"/>
                <a:ea typeface="EB Garamond"/>
                <a:cs typeface="EB Garamond"/>
                <a:sym typeface="EB Garamond"/>
              </a:rPr>
              <a:t>Distance to Waterbody</a:t>
            </a:r>
            <a:endParaRPr sz="800">
              <a:solidFill>
                <a:srgbClr val="434343"/>
              </a:solidFill>
              <a:latin typeface="EB Garamond"/>
              <a:ea typeface="EB Garamond"/>
              <a:cs typeface="EB Garamond"/>
              <a:sym typeface="EB Garamond"/>
            </a:endParaRPr>
          </a:p>
        </p:txBody>
      </p:sp>
      <p:pic>
        <p:nvPicPr>
          <p:cNvPr id="500" name="Google Shape;500;p39"/>
          <p:cNvPicPr preferRelativeResize="0"/>
          <p:nvPr/>
        </p:nvPicPr>
        <p:blipFill rotWithShape="1">
          <a:blip r:embed="rId5">
            <a:alphaModFix/>
          </a:blip>
          <a:srcRect b="20877" l="0" r="40849" t="20807"/>
          <a:stretch/>
        </p:blipFill>
        <p:spPr>
          <a:xfrm>
            <a:off x="5642225" y="842886"/>
            <a:ext cx="3199048" cy="2522463"/>
          </a:xfrm>
          <a:prstGeom prst="rect">
            <a:avLst/>
          </a:prstGeom>
          <a:noFill/>
          <a:ln>
            <a:noFill/>
          </a:ln>
        </p:spPr>
      </p:pic>
      <p:pic>
        <p:nvPicPr>
          <p:cNvPr id="501" name="Google Shape;501;p39"/>
          <p:cNvPicPr preferRelativeResize="0"/>
          <p:nvPr/>
        </p:nvPicPr>
        <p:blipFill rotWithShape="1">
          <a:blip r:embed="rId6">
            <a:alphaModFix/>
          </a:blip>
          <a:srcRect b="11509" l="3526" r="26641" t="15224"/>
          <a:stretch/>
        </p:blipFill>
        <p:spPr>
          <a:xfrm>
            <a:off x="10892459" y="329544"/>
            <a:ext cx="3026043" cy="2267741"/>
          </a:xfrm>
          <a:prstGeom prst="rect">
            <a:avLst/>
          </a:prstGeom>
          <a:noFill/>
          <a:ln>
            <a:noFill/>
          </a:ln>
        </p:spPr>
      </p:pic>
      <p:sp>
        <p:nvSpPr>
          <p:cNvPr id="502" name="Google Shape;502;p39"/>
          <p:cNvSpPr/>
          <p:nvPr/>
        </p:nvSpPr>
        <p:spPr>
          <a:xfrm>
            <a:off x="228600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03" name="Google Shape;503;p39"/>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04" name="Google Shape;504;p39"/>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05" name="Google Shape;505;p39"/>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06" name="Google Shape;506;p39"/>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507" name="Google Shape;507;p39"/>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Use Case</a:t>
            </a:r>
            <a:endParaRPr b="1" sz="900">
              <a:solidFill>
                <a:schemeClr val="dk1"/>
              </a:solidFill>
              <a:latin typeface="Montserrat"/>
              <a:ea typeface="Montserrat"/>
              <a:cs typeface="Montserrat"/>
              <a:sym typeface="Montserrat"/>
            </a:endParaRPr>
          </a:p>
        </p:txBody>
      </p:sp>
      <p:sp>
        <p:nvSpPr>
          <p:cNvPr id="508" name="Google Shape;508;p39"/>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509" name="Google Shape;509;p39"/>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0"/>
          <p:cNvSpPr txBox="1"/>
          <p:nvPr/>
        </p:nvSpPr>
        <p:spPr>
          <a:xfrm>
            <a:off x="418757" y="4222095"/>
            <a:ext cx="3633300" cy="6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434343"/>
                </a:solidFill>
                <a:latin typeface="EB Garamond"/>
                <a:ea typeface="EB Garamond"/>
                <a:cs typeface="EB Garamond"/>
                <a:sym typeface="EB Garamond"/>
              </a:rPr>
              <a:t>Distance to Landslide Point</a:t>
            </a:r>
            <a:endParaRPr sz="800">
              <a:solidFill>
                <a:srgbClr val="434343"/>
              </a:solidFill>
              <a:latin typeface="EB Garamond"/>
              <a:ea typeface="EB Garamond"/>
              <a:cs typeface="EB Garamond"/>
              <a:sym typeface="EB Garamond"/>
            </a:endParaRPr>
          </a:p>
        </p:txBody>
      </p:sp>
      <p:pic>
        <p:nvPicPr>
          <p:cNvPr id="515" name="Google Shape;515;p40"/>
          <p:cNvPicPr preferRelativeResize="0"/>
          <p:nvPr/>
        </p:nvPicPr>
        <p:blipFill rotWithShape="1">
          <a:blip r:embed="rId3">
            <a:alphaModFix/>
          </a:blip>
          <a:srcRect b="4388" l="4281" r="26094" t="9568"/>
          <a:stretch/>
        </p:blipFill>
        <p:spPr>
          <a:xfrm>
            <a:off x="402925" y="1649875"/>
            <a:ext cx="3554624" cy="2711150"/>
          </a:xfrm>
          <a:prstGeom prst="rect">
            <a:avLst/>
          </a:prstGeom>
          <a:noFill/>
          <a:ln>
            <a:noFill/>
          </a:ln>
        </p:spPr>
      </p:pic>
      <p:pic>
        <p:nvPicPr>
          <p:cNvPr id="516" name="Google Shape;516;p40"/>
          <p:cNvPicPr preferRelativeResize="0"/>
          <p:nvPr/>
        </p:nvPicPr>
        <p:blipFill rotWithShape="1">
          <a:blip r:embed="rId3">
            <a:alphaModFix/>
          </a:blip>
          <a:srcRect b="29347" l="77033" r="1407" t="35719"/>
          <a:stretch/>
        </p:blipFill>
        <p:spPr>
          <a:xfrm>
            <a:off x="3340673" y="1315201"/>
            <a:ext cx="1350227" cy="1350233"/>
          </a:xfrm>
          <a:prstGeom prst="rect">
            <a:avLst/>
          </a:prstGeom>
          <a:noFill/>
          <a:ln>
            <a:noFill/>
          </a:ln>
        </p:spPr>
      </p:pic>
      <p:pic>
        <p:nvPicPr>
          <p:cNvPr id="517" name="Google Shape;517;p40"/>
          <p:cNvPicPr preferRelativeResize="0"/>
          <p:nvPr/>
        </p:nvPicPr>
        <p:blipFill rotWithShape="1">
          <a:blip r:embed="rId4">
            <a:alphaModFix/>
          </a:blip>
          <a:srcRect b="11509" l="3526" r="26641" t="15224"/>
          <a:stretch/>
        </p:blipFill>
        <p:spPr>
          <a:xfrm>
            <a:off x="4948500" y="1604093"/>
            <a:ext cx="3408599" cy="2554433"/>
          </a:xfrm>
          <a:prstGeom prst="rect">
            <a:avLst/>
          </a:prstGeom>
          <a:noFill/>
          <a:ln>
            <a:noFill/>
          </a:ln>
        </p:spPr>
      </p:pic>
      <p:sp>
        <p:nvSpPr>
          <p:cNvPr id="518" name="Google Shape;518;p40"/>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POSSIBLE PREDICTORS - DISTANCE </a:t>
            </a:r>
            <a:endParaRPr/>
          </a:p>
        </p:txBody>
      </p:sp>
      <p:sp>
        <p:nvSpPr>
          <p:cNvPr id="519" name="Google Shape;519;p40"/>
          <p:cNvSpPr txBox="1"/>
          <p:nvPr/>
        </p:nvSpPr>
        <p:spPr>
          <a:xfrm>
            <a:off x="5014918" y="4222095"/>
            <a:ext cx="3177900" cy="5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434343"/>
                </a:solidFill>
                <a:latin typeface="EB Garamond"/>
                <a:ea typeface="EB Garamond"/>
                <a:cs typeface="EB Garamond"/>
                <a:sym typeface="EB Garamond"/>
              </a:rPr>
              <a:t>Distance to Waterbody</a:t>
            </a:r>
            <a:endParaRPr sz="800">
              <a:solidFill>
                <a:srgbClr val="434343"/>
              </a:solidFill>
              <a:latin typeface="EB Garamond"/>
              <a:ea typeface="EB Garamond"/>
              <a:cs typeface="EB Garamond"/>
              <a:sym typeface="EB Garamond"/>
            </a:endParaRPr>
          </a:p>
        </p:txBody>
      </p:sp>
      <p:sp>
        <p:nvSpPr>
          <p:cNvPr id="520" name="Google Shape;520;p40"/>
          <p:cNvSpPr/>
          <p:nvPr/>
        </p:nvSpPr>
        <p:spPr>
          <a:xfrm>
            <a:off x="228600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21" name="Google Shape;521;p40"/>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22" name="Google Shape;522;p40"/>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23" name="Google Shape;523;p40"/>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24" name="Google Shape;524;p40"/>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525" name="Google Shape;525;p40"/>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Use Case</a:t>
            </a:r>
            <a:endParaRPr b="1" sz="900">
              <a:solidFill>
                <a:schemeClr val="dk1"/>
              </a:solidFill>
              <a:latin typeface="Montserrat"/>
              <a:ea typeface="Montserrat"/>
              <a:cs typeface="Montserrat"/>
              <a:sym typeface="Montserrat"/>
            </a:endParaRPr>
          </a:p>
        </p:txBody>
      </p:sp>
      <p:sp>
        <p:nvSpPr>
          <p:cNvPr id="526" name="Google Shape;526;p40"/>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527" name="Google Shape;527;p40"/>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1"/>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POSSIBLE PREDICTORS - OTHERS</a:t>
            </a:r>
            <a:endParaRPr/>
          </a:p>
        </p:txBody>
      </p:sp>
      <p:pic>
        <p:nvPicPr>
          <p:cNvPr id="533" name="Google Shape;533;p41"/>
          <p:cNvPicPr preferRelativeResize="0"/>
          <p:nvPr/>
        </p:nvPicPr>
        <p:blipFill>
          <a:blip r:embed="rId3">
            <a:alphaModFix/>
          </a:blip>
          <a:stretch>
            <a:fillRect/>
          </a:stretch>
        </p:blipFill>
        <p:spPr>
          <a:xfrm>
            <a:off x="47799" y="1481962"/>
            <a:ext cx="4643099" cy="2872438"/>
          </a:xfrm>
          <a:prstGeom prst="rect">
            <a:avLst/>
          </a:prstGeom>
          <a:noFill/>
          <a:ln>
            <a:noFill/>
          </a:ln>
        </p:spPr>
      </p:pic>
      <p:pic>
        <p:nvPicPr>
          <p:cNvPr id="534" name="Google Shape;534;p41"/>
          <p:cNvPicPr preferRelativeResize="0"/>
          <p:nvPr/>
        </p:nvPicPr>
        <p:blipFill>
          <a:blip r:embed="rId4">
            <a:alphaModFix/>
          </a:blip>
          <a:stretch>
            <a:fillRect/>
          </a:stretch>
        </p:blipFill>
        <p:spPr>
          <a:xfrm>
            <a:off x="4625300" y="1481987"/>
            <a:ext cx="4643099" cy="2872424"/>
          </a:xfrm>
          <a:prstGeom prst="rect">
            <a:avLst/>
          </a:prstGeom>
          <a:noFill/>
          <a:ln>
            <a:noFill/>
          </a:ln>
        </p:spPr>
      </p:pic>
      <p:sp>
        <p:nvSpPr>
          <p:cNvPr id="535" name="Google Shape;535;p41"/>
          <p:cNvSpPr/>
          <p:nvPr/>
        </p:nvSpPr>
        <p:spPr>
          <a:xfrm>
            <a:off x="630400" y="1511525"/>
            <a:ext cx="1031700" cy="15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36" name="Google Shape;536;p41"/>
          <p:cNvSpPr txBox="1"/>
          <p:nvPr/>
        </p:nvSpPr>
        <p:spPr>
          <a:xfrm>
            <a:off x="575697" y="1392280"/>
            <a:ext cx="2810400" cy="3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rgbClr val="434343"/>
                </a:solidFill>
                <a:latin typeface="EB Garamond"/>
                <a:ea typeface="EB Garamond"/>
                <a:cs typeface="EB Garamond"/>
                <a:sym typeface="EB Garamond"/>
              </a:rPr>
              <a:t>Previous Septic Permits Spatial Lag (knn=3)</a:t>
            </a:r>
            <a:endParaRPr sz="800">
              <a:solidFill>
                <a:srgbClr val="434343"/>
              </a:solidFill>
              <a:latin typeface="EB Garamond"/>
              <a:ea typeface="EB Garamond"/>
              <a:cs typeface="EB Garamond"/>
              <a:sym typeface="EB Garamond"/>
            </a:endParaRPr>
          </a:p>
        </p:txBody>
      </p:sp>
      <p:sp>
        <p:nvSpPr>
          <p:cNvPr id="537" name="Google Shape;537;p41"/>
          <p:cNvSpPr/>
          <p:nvPr/>
        </p:nvSpPr>
        <p:spPr>
          <a:xfrm>
            <a:off x="228600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38" name="Google Shape;538;p41"/>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39" name="Google Shape;539;p41"/>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40" name="Google Shape;540;p41"/>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541" name="Google Shape;541;p41"/>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542" name="Google Shape;542;p41"/>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Use Case</a:t>
            </a:r>
            <a:endParaRPr b="1" sz="900">
              <a:solidFill>
                <a:schemeClr val="dk1"/>
              </a:solidFill>
              <a:latin typeface="Montserrat"/>
              <a:ea typeface="Montserrat"/>
              <a:cs typeface="Montserrat"/>
              <a:sym typeface="Montserrat"/>
            </a:endParaRPr>
          </a:p>
        </p:txBody>
      </p:sp>
      <p:sp>
        <p:nvSpPr>
          <p:cNvPr id="543" name="Google Shape;543;p41"/>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544" name="Google Shape;544;p41"/>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2"/>
          <p:cNvSpPr/>
          <p:nvPr/>
        </p:nvSpPr>
        <p:spPr>
          <a:xfrm>
            <a:off x="2637549" y="3398959"/>
            <a:ext cx="4010159" cy="1595803"/>
          </a:xfrm>
          <a:custGeom>
            <a:rect b="b" l="l" r="r" t="t"/>
            <a:pathLst>
              <a:path extrusionOk="0" h="98294" w="247007">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a:off x="5093353" y="3398553"/>
            <a:ext cx="525397" cy="309163"/>
          </a:xfrm>
          <a:custGeom>
            <a:rect b="b" l="l" r="r" t="t"/>
            <a:pathLst>
              <a:path extrusionOk="0" h="19043" w="32362">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a:off x="5403382" y="3184684"/>
            <a:ext cx="235067" cy="323297"/>
          </a:xfrm>
          <a:custGeom>
            <a:rect b="b" l="l" r="r" t="t"/>
            <a:pathLst>
              <a:path extrusionOk="0" h="9637" w="7007">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a:off x="5373761" y="3478650"/>
            <a:ext cx="294312" cy="470437"/>
          </a:xfrm>
          <a:custGeom>
            <a:rect b="b" l="l" r="r" t="t"/>
            <a:pathLst>
              <a:path extrusionOk="0" h="14023" w="8773">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p:nvPr/>
        </p:nvSpPr>
        <p:spPr>
          <a:xfrm>
            <a:off x="5315156" y="3890430"/>
            <a:ext cx="411829" cy="823323"/>
          </a:xfrm>
          <a:custGeom>
            <a:rect b="b" l="l" r="r" t="t"/>
            <a:pathLst>
              <a:path extrusionOk="0" h="24542" w="12276">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p:nvPr/>
        </p:nvSpPr>
        <p:spPr>
          <a:xfrm>
            <a:off x="5386676" y="3054155"/>
            <a:ext cx="269722" cy="159854"/>
          </a:xfrm>
          <a:custGeom>
            <a:rect b="b" l="l" r="r" t="t"/>
            <a:pathLst>
              <a:path extrusionOk="0" h="4765" w="804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p:nvPr/>
        </p:nvSpPr>
        <p:spPr>
          <a:xfrm>
            <a:off x="5402745" y="3977382"/>
            <a:ext cx="59882" cy="118825"/>
          </a:xfrm>
          <a:custGeom>
            <a:rect b="b" l="l" r="r" t="t"/>
            <a:pathLst>
              <a:path extrusionOk="0" h="3542" w="1785">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p:nvPr/>
        </p:nvSpPr>
        <p:spPr>
          <a:xfrm>
            <a:off x="5491609" y="3684355"/>
            <a:ext cx="58943" cy="117886"/>
          </a:xfrm>
          <a:custGeom>
            <a:rect b="b" l="l" r="r" t="t"/>
            <a:pathLst>
              <a:path extrusionOk="0" h="3514" w="1757">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p:nvPr/>
        </p:nvSpPr>
        <p:spPr>
          <a:xfrm>
            <a:off x="5491609" y="3272910"/>
            <a:ext cx="58943" cy="117550"/>
          </a:xfrm>
          <a:custGeom>
            <a:rect b="b" l="l" r="r" t="t"/>
            <a:pathLst>
              <a:path extrusionOk="0" h="3504" w="1757">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5579165" y="3977382"/>
            <a:ext cx="59916" cy="118825"/>
          </a:xfrm>
          <a:custGeom>
            <a:rect b="b" l="l" r="r" t="t"/>
            <a:pathLst>
              <a:path extrusionOk="0" h="3542" w="1786">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5403382" y="4156016"/>
            <a:ext cx="58641" cy="116611"/>
          </a:xfrm>
          <a:custGeom>
            <a:rect b="b" l="l" r="r" t="t"/>
            <a:pathLst>
              <a:path extrusionOk="0" h="3476" w="1748">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5579802" y="4156016"/>
            <a:ext cx="58641" cy="116611"/>
          </a:xfrm>
          <a:custGeom>
            <a:rect b="b" l="l" r="r" t="t"/>
            <a:pathLst>
              <a:path extrusionOk="0" h="3476" w="1748">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5403382" y="4332469"/>
            <a:ext cx="58943" cy="116578"/>
          </a:xfrm>
          <a:custGeom>
            <a:rect b="b" l="l" r="r" t="t"/>
            <a:pathLst>
              <a:path extrusionOk="0" h="3475" w="1757">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5579802" y="4332469"/>
            <a:ext cx="58641" cy="116578"/>
          </a:xfrm>
          <a:custGeom>
            <a:rect b="b" l="l" r="r" t="t"/>
            <a:pathLst>
              <a:path extrusionOk="0" h="3475" w="1748">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5462290" y="4537236"/>
            <a:ext cx="117550" cy="176493"/>
          </a:xfrm>
          <a:custGeom>
            <a:rect b="b" l="l" r="r" t="t"/>
            <a:pathLst>
              <a:path extrusionOk="0" h="5261" w="3504">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p:nvPr/>
        </p:nvSpPr>
        <p:spPr>
          <a:xfrm>
            <a:off x="5481512" y="3566843"/>
            <a:ext cx="69041" cy="58909"/>
          </a:xfrm>
          <a:custGeom>
            <a:rect b="b" l="l" r="r" t="t"/>
            <a:pathLst>
              <a:path extrusionOk="0" h="1756" w="2058">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3670160" y="3397562"/>
            <a:ext cx="534570" cy="322086"/>
          </a:xfrm>
          <a:custGeom>
            <a:rect b="b" l="l" r="r" t="t"/>
            <a:pathLst>
              <a:path extrusionOk="0" h="19839" w="32927">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2"/>
          <p:cNvSpPr/>
          <p:nvPr/>
        </p:nvSpPr>
        <p:spPr>
          <a:xfrm>
            <a:off x="5031108" y="4820560"/>
            <a:ext cx="217906" cy="138890"/>
          </a:xfrm>
          <a:custGeom>
            <a:rect b="b" l="l" r="r" t="t"/>
            <a:pathLst>
              <a:path extrusionOk="0" h="8555" w="13422">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2"/>
          <p:cNvSpPr/>
          <p:nvPr/>
        </p:nvSpPr>
        <p:spPr>
          <a:xfrm>
            <a:off x="2324733" y="4803968"/>
            <a:ext cx="4356565" cy="351991"/>
          </a:xfrm>
          <a:custGeom>
            <a:rect b="b" l="l" r="r" t="t"/>
            <a:pathLst>
              <a:path extrusionOk="0" h="21681" w="268344">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2"/>
          <p:cNvSpPr/>
          <p:nvPr/>
        </p:nvSpPr>
        <p:spPr>
          <a:xfrm>
            <a:off x="3840124" y="3918511"/>
            <a:ext cx="351488" cy="1045550"/>
          </a:xfrm>
          <a:custGeom>
            <a:rect b="b" l="l" r="r" t="t"/>
            <a:pathLst>
              <a:path extrusionOk="0" h="64401" w="2165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3878552" y="3965787"/>
            <a:ext cx="59810" cy="59810"/>
          </a:xfrm>
          <a:custGeom>
            <a:rect b="b" l="l" r="r" t="t"/>
            <a:pathLst>
              <a:path extrusionOk="0" h="3684" w="3684">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a:off x="3171627" y="3714261"/>
            <a:ext cx="55276" cy="220978"/>
          </a:xfrm>
          <a:custGeom>
            <a:rect b="b" l="l" r="r" t="t"/>
            <a:pathLst>
              <a:path extrusionOk="0" h="6988" w="1748">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a:off x="3059363" y="3906121"/>
            <a:ext cx="279796" cy="139898"/>
          </a:xfrm>
          <a:custGeom>
            <a:rect b="b" l="l" r="r" t="t"/>
            <a:pathLst>
              <a:path extrusionOk="0" h="4424" w="8848">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a:off x="3032926" y="4032331"/>
            <a:ext cx="333238" cy="942414"/>
          </a:xfrm>
          <a:custGeom>
            <a:rect b="b" l="l" r="r" t="t"/>
            <a:pathLst>
              <a:path extrusionOk="0" h="29802" w="10538">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3116064" y="4116387"/>
            <a:ext cx="55592" cy="109920"/>
          </a:xfrm>
          <a:custGeom>
            <a:rect b="b" l="l" r="r" t="t"/>
            <a:pathLst>
              <a:path extrusionOk="0" h="3476" w="1758">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a:off x="5457001" y="4239675"/>
            <a:ext cx="439539" cy="719424"/>
          </a:xfrm>
          <a:custGeom>
            <a:rect b="b" l="l" r="r" t="t"/>
            <a:pathLst>
              <a:path extrusionOk="0" h="18409" w="1315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a:off x="5552576" y="4342425"/>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a:off x="5552576" y="4479323"/>
            <a:ext cx="102819" cy="68703"/>
          </a:xfrm>
          <a:custGeom>
            <a:rect b="b" l="l" r="r" t="t"/>
            <a:pathLst>
              <a:path extrusionOk="0" h="1758" w="2631">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5553709" y="4616259"/>
            <a:ext cx="102780" cy="68664"/>
          </a:xfrm>
          <a:custGeom>
            <a:rect b="b" l="l" r="r" t="t"/>
            <a:pathLst>
              <a:path extrusionOk="0" h="1757" w="263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a:off x="5552576" y="4753508"/>
            <a:ext cx="102819" cy="68351"/>
          </a:xfrm>
          <a:custGeom>
            <a:rect b="b" l="l" r="r" t="t"/>
            <a:pathLst>
              <a:path extrusionOk="0" h="1749" w="2631">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p:nvPr/>
        </p:nvSpPr>
        <p:spPr>
          <a:xfrm>
            <a:off x="5725114" y="4342699"/>
            <a:ext cx="70852" cy="68038"/>
          </a:xfrm>
          <a:custGeom>
            <a:rect b="b" l="l" r="r" t="t"/>
            <a:pathLst>
              <a:path extrusionOk="0" h="1741" w="1813">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2"/>
          <p:cNvSpPr/>
          <p:nvPr/>
        </p:nvSpPr>
        <p:spPr>
          <a:xfrm>
            <a:off x="5725114" y="4479245"/>
            <a:ext cx="68664" cy="68781"/>
          </a:xfrm>
          <a:custGeom>
            <a:rect b="b" l="l" r="r" t="t"/>
            <a:pathLst>
              <a:path extrusionOk="0" h="1760" w="1757">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2"/>
          <p:cNvSpPr/>
          <p:nvPr/>
        </p:nvSpPr>
        <p:spPr>
          <a:xfrm>
            <a:off x="5713351" y="4616298"/>
            <a:ext cx="92072" cy="68624"/>
          </a:xfrm>
          <a:custGeom>
            <a:rect b="b" l="l" r="r" t="t"/>
            <a:pathLst>
              <a:path extrusionOk="0" h="1756" w="2356">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2"/>
          <p:cNvSpPr/>
          <p:nvPr/>
        </p:nvSpPr>
        <p:spPr>
          <a:xfrm>
            <a:off x="5712609" y="4753742"/>
            <a:ext cx="93831" cy="68077"/>
          </a:xfrm>
          <a:custGeom>
            <a:rect b="b" l="l" r="r" t="t"/>
            <a:pathLst>
              <a:path extrusionOk="0" h="1742" w="2401">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2"/>
          <p:cNvSpPr/>
          <p:nvPr/>
        </p:nvSpPr>
        <p:spPr>
          <a:xfrm>
            <a:off x="5451281" y="4120021"/>
            <a:ext cx="445278" cy="136936"/>
          </a:xfrm>
          <a:custGeom>
            <a:rect b="b" l="l" r="r" t="t"/>
            <a:pathLst>
              <a:path extrusionOk="0" h="3504" w="11394">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2"/>
          <p:cNvSpPr/>
          <p:nvPr/>
        </p:nvSpPr>
        <p:spPr>
          <a:xfrm>
            <a:off x="3226874" y="4116387"/>
            <a:ext cx="55561" cy="109920"/>
          </a:xfrm>
          <a:custGeom>
            <a:rect b="b" l="l" r="r" t="t"/>
            <a:pathLst>
              <a:path extrusionOk="0" h="3476" w="1757">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2"/>
          <p:cNvSpPr/>
          <p:nvPr/>
        </p:nvSpPr>
        <p:spPr>
          <a:xfrm>
            <a:off x="3115495" y="4280639"/>
            <a:ext cx="56762" cy="112007"/>
          </a:xfrm>
          <a:custGeom>
            <a:rect b="b" l="l" r="r" t="t"/>
            <a:pathLst>
              <a:path extrusionOk="0" h="3542" w="1795">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2"/>
          <p:cNvSpPr/>
          <p:nvPr/>
        </p:nvSpPr>
        <p:spPr>
          <a:xfrm>
            <a:off x="3226557" y="4280639"/>
            <a:ext cx="56478" cy="112007"/>
          </a:xfrm>
          <a:custGeom>
            <a:rect b="b" l="l" r="r" t="t"/>
            <a:pathLst>
              <a:path extrusionOk="0" h="3542" w="1786">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3116064" y="4449035"/>
            <a:ext cx="55592" cy="109920"/>
          </a:xfrm>
          <a:custGeom>
            <a:rect b="b" l="l" r="r" t="t"/>
            <a:pathLst>
              <a:path extrusionOk="0" h="3476" w="1758">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3227158" y="4449035"/>
            <a:ext cx="55276" cy="109920"/>
          </a:xfrm>
          <a:custGeom>
            <a:rect b="b" l="l" r="r" t="t"/>
            <a:pathLst>
              <a:path extrusionOk="0" h="3476" w="1748">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p:nvPr/>
        </p:nvSpPr>
        <p:spPr>
          <a:xfrm>
            <a:off x="3116064" y="4615375"/>
            <a:ext cx="55592" cy="109888"/>
          </a:xfrm>
          <a:custGeom>
            <a:rect b="b" l="l" r="r" t="t"/>
            <a:pathLst>
              <a:path extrusionOk="0" h="3475" w="1758">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2"/>
          <p:cNvSpPr/>
          <p:nvPr/>
        </p:nvSpPr>
        <p:spPr>
          <a:xfrm>
            <a:off x="3226874" y="4615375"/>
            <a:ext cx="55561" cy="109888"/>
          </a:xfrm>
          <a:custGeom>
            <a:rect b="b" l="l" r="r" t="t"/>
            <a:pathLst>
              <a:path extrusionOk="0" h="3475" w="1757">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a:off x="3115495" y="4779596"/>
            <a:ext cx="56762" cy="112007"/>
          </a:xfrm>
          <a:custGeom>
            <a:rect b="b" l="l" r="r" t="t"/>
            <a:pathLst>
              <a:path extrusionOk="0" h="3542" w="1795">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p:nvPr/>
        </p:nvSpPr>
        <p:spPr>
          <a:xfrm>
            <a:off x="3226557" y="4779596"/>
            <a:ext cx="56478" cy="112007"/>
          </a:xfrm>
          <a:custGeom>
            <a:rect b="b" l="l" r="r" t="t"/>
            <a:pathLst>
              <a:path extrusionOk="0" h="3542" w="1786">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2"/>
          <p:cNvSpPr/>
          <p:nvPr/>
        </p:nvSpPr>
        <p:spPr>
          <a:xfrm>
            <a:off x="3985947" y="3965787"/>
            <a:ext cx="59810" cy="59810"/>
          </a:xfrm>
          <a:custGeom>
            <a:rect b="b" l="l" r="r" t="t"/>
            <a:pathLst>
              <a:path extrusionOk="0" h="3684" w="3684">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2"/>
          <p:cNvSpPr/>
          <p:nvPr/>
        </p:nvSpPr>
        <p:spPr>
          <a:xfrm>
            <a:off x="4093390" y="3965787"/>
            <a:ext cx="59794" cy="59810"/>
          </a:xfrm>
          <a:custGeom>
            <a:rect b="b" l="l" r="r" t="t"/>
            <a:pathLst>
              <a:path extrusionOk="0" h="3684" w="3683">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a:off x="3878552" y="4064058"/>
            <a:ext cx="59810" cy="59810"/>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p:nvPr/>
        </p:nvSpPr>
        <p:spPr>
          <a:xfrm>
            <a:off x="3985947" y="4064058"/>
            <a:ext cx="59810" cy="59810"/>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2"/>
          <p:cNvSpPr/>
          <p:nvPr/>
        </p:nvSpPr>
        <p:spPr>
          <a:xfrm>
            <a:off x="4093390" y="4064058"/>
            <a:ext cx="59794" cy="59810"/>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2"/>
          <p:cNvSpPr/>
          <p:nvPr/>
        </p:nvSpPr>
        <p:spPr>
          <a:xfrm>
            <a:off x="3878552" y="4162312"/>
            <a:ext cx="59810" cy="59842"/>
          </a:xfrm>
          <a:custGeom>
            <a:rect b="b" l="l" r="r" t="t"/>
            <a:pathLst>
              <a:path extrusionOk="0" h="3686" w="3684">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2"/>
          <p:cNvSpPr/>
          <p:nvPr/>
        </p:nvSpPr>
        <p:spPr>
          <a:xfrm>
            <a:off x="3985947" y="4162312"/>
            <a:ext cx="59810" cy="59842"/>
          </a:xfrm>
          <a:custGeom>
            <a:rect b="b" l="l" r="r" t="t"/>
            <a:pathLst>
              <a:path extrusionOk="0" h="3686" w="3684">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2"/>
          <p:cNvSpPr/>
          <p:nvPr/>
        </p:nvSpPr>
        <p:spPr>
          <a:xfrm>
            <a:off x="4093390" y="4162312"/>
            <a:ext cx="59794" cy="59842"/>
          </a:xfrm>
          <a:custGeom>
            <a:rect b="b" l="l" r="r" t="t"/>
            <a:pathLst>
              <a:path extrusionOk="0" h="3686" w="3683">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2"/>
          <p:cNvSpPr/>
          <p:nvPr/>
        </p:nvSpPr>
        <p:spPr>
          <a:xfrm>
            <a:off x="3878552" y="4260583"/>
            <a:ext cx="59810" cy="59810"/>
          </a:xfrm>
          <a:custGeom>
            <a:rect b="b" l="l" r="r" t="t"/>
            <a:pathLst>
              <a:path extrusionOk="0" h="3684" w="3684">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2"/>
          <p:cNvSpPr/>
          <p:nvPr/>
        </p:nvSpPr>
        <p:spPr>
          <a:xfrm>
            <a:off x="3985947" y="4260583"/>
            <a:ext cx="59810" cy="59810"/>
          </a:xfrm>
          <a:custGeom>
            <a:rect b="b" l="l" r="r" t="t"/>
            <a:pathLst>
              <a:path extrusionOk="0" h="3684" w="3684">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p:nvPr/>
        </p:nvSpPr>
        <p:spPr>
          <a:xfrm>
            <a:off x="4093390" y="4260583"/>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2"/>
          <p:cNvSpPr/>
          <p:nvPr/>
        </p:nvSpPr>
        <p:spPr>
          <a:xfrm>
            <a:off x="3878552" y="4358837"/>
            <a:ext cx="59810" cy="59842"/>
          </a:xfrm>
          <a:custGeom>
            <a:rect b="b" l="l" r="r" t="t"/>
            <a:pathLst>
              <a:path extrusionOk="0" h="3686" w="3684">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2"/>
          <p:cNvSpPr/>
          <p:nvPr/>
        </p:nvSpPr>
        <p:spPr>
          <a:xfrm>
            <a:off x="3985947" y="4358837"/>
            <a:ext cx="59810" cy="59842"/>
          </a:xfrm>
          <a:custGeom>
            <a:rect b="b" l="l" r="r" t="t"/>
            <a:pathLst>
              <a:path extrusionOk="0" h="3686" w="3684">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2"/>
          <p:cNvSpPr/>
          <p:nvPr/>
        </p:nvSpPr>
        <p:spPr>
          <a:xfrm>
            <a:off x="4093390" y="4358837"/>
            <a:ext cx="59794" cy="59842"/>
          </a:xfrm>
          <a:custGeom>
            <a:rect b="b" l="l" r="r" t="t"/>
            <a:pathLst>
              <a:path extrusionOk="0" h="3686" w="3683">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a:off x="3878552" y="4457123"/>
            <a:ext cx="59810" cy="59826"/>
          </a:xfrm>
          <a:custGeom>
            <a:rect b="b" l="l" r="r" t="t"/>
            <a:pathLst>
              <a:path extrusionOk="0" h="3685" w="3684">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2"/>
          <p:cNvSpPr/>
          <p:nvPr/>
        </p:nvSpPr>
        <p:spPr>
          <a:xfrm>
            <a:off x="3985947" y="4457123"/>
            <a:ext cx="59810" cy="59826"/>
          </a:xfrm>
          <a:custGeom>
            <a:rect b="b" l="l" r="r" t="t"/>
            <a:pathLst>
              <a:path extrusionOk="0" h="3685" w="3684">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2"/>
          <p:cNvSpPr/>
          <p:nvPr/>
        </p:nvSpPr>
        <p:spPr>
          <a:xfrm>
            <a:off x="4093390" y="4457123"/>
            <a:ext cx="59794" cy="59826"/>
          </a:xfrm>
          <a:custGeom>
            <a:rect b="b" l="l" r="r" t="t"/>
            <a:pathLst>
              <a:path extrusionOk="0" h="3685" w="3683">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2"/>
          <p:cNvSpPr/>
          <p:nvPr/>
        </p:nvSpPr>
        <p:spPr>
          <a:xfrm>
            <a:off x="3878552" y="4555394"/>
            <a:ext cx="59810" cy="59810"/>
          </a:xfrm>
          <a:custGeom>
            <a:rect b="b" l="l" r="r" t="t"/>
            <a:pathLst>
              <a:path extrusionOk="0" h="3684" w="3684">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2"/>
          <p:cNvSpPr/>
          <p:nvPr/>
        </p:nvSpPr>
        <p:spPr>
          <a:xfrm>
            <a:off x="3985947" y="4555394"/>
            <a:ext cx="59810" cy="59810"/>
          </a:xfrm>
          <a:custGeom>
            <a:rect b="b" l="l" r="r" t="t"/>
            <a:pathLst>
              <a:path extrusionOk="0" h="3684" w="3684">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2"/>
          <p:cNvSpPr/>
          <p:nvPr/>
        </p:nvSpPr>
        <p:spPr>
          <a:xfrm>
            <a:off x="4093390" y="4555394"/>
            <a:ext cx="59794" cy="59810"/>
          </a:xfrm>
          <a:custGeom>
            <a:rect b="b" l="l" r="r" t="t"/>
            <a:pathLst>
              <a:path extrusionOk="0" h="3684" w="3683">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2"/>
          <p:cNvSpPr/>
          <p:nvPr/>
        </p:nvSpPr>
        <p:spPr>
          <a:xfrm>
            <a:off x="3878552" y="4653648"/>
            <a:ext cx="59810" cy="59842"/>
          </a:xfrm>
          <a:custGeom>
            <a:rect b="b" l="l" r="r" t="t"/>
            <a:pathLst>
              <a:path extrusionOk="0" h="3686" w="3684">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p:nvPr/>
        </p:nvSpPr>
        <p:spPr>
          <a:xfrm>
            <a:off x="3985947" y="4653648"/>
            <a:ext cx="59810" cy="59842"/>
          </a:xfrm>
          <a:custGeom>
            <a:rect b="b" l="l" r="r" t="t"/>
            <a:pathLst>
              <a:path extrusionOk="0" h="3686" w="3684">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2"/>
          <p:cNvSpPr/>
          <p:nvPr/>
        </p:nvSpPr>
        <p:spPr>
          <a:xfrm>
            <a:off x="4093390" y="4653648"/>
            <a:ext cx="59794" cy="59842"/>
          </a:xfrm>
          <a:custGeom>
            <a:rect b="b" l="l" r="r" t="t"/>
            <a:pathLst>
              <a:path extrusionOk="0" h="3686" w="3683">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2"/>
          <p:cNvSpPr/>
          <p:nvPr/>
        </p:nvSpPr>
        <p:spPr>
          <a:xfrm>
            <a:off x="3878552" y="4751919"/>
            <a:ext cx="59810" cy="59842"/>
          </a:xfrm>
          <a:custGeom>
            <a:rect b="b" l="l" r="r" t="t"/>
            <a:pathLst>
              <a:path extrusionOk="0" h="3686" w="3684">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3985947" y="4751919"/>
            <a:ext cx="59810" cy="59842"/>
          </a:xfrm>
          <a:custGeom>
            <a:rect b="b" l="l" r="r" t="t"/>
            <a:pathLst>
              <a:path extrusionOk="0" h="3686" w="3684">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4093390" y="4751919"/>
            <a:ext cx="59794" cy="59842"/>
          </a:xfrm>
          <a:custGeom>
            <a:rect b="b" l="l" r="r" t="t"/>
            <a:pathLst>
              <a:path extrusionOk="0" h="3686" w="3683">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3878552" y="4850205"/>
            <a:ext cx="59810" cy="59810"/>
          </a:xfrm>
          <a:custGeom>
            <a:rect b="b" l="l" r="r" t="t"/>
            <a:pathLst>
              <a:path extrusionOk="0" h="3684" w="3684">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3985947" y="4850205"/>
            <a:ext cx="59810" cy="59810"/>
          </a:xfrm>
          <a:custGeom>
            <a:rect b="b" l="l" r="r" t="t"/>
            <a:pathLst>
              <a:path extrusionOk="0" h="3684" w="3684">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p:nvPr/>
        </p:nvSpPr>
        <p:spPr>
          <a:xfrm>
            <a:off x="4093390" y="4850205"/>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2"/>
          <p:cNvSpPr/>
          <p:nvPr/>
        </p:nvSpPr>
        <p:spPr>
          <a:xfrm>
            <a:off x="3878552" y="4648015"/>
            <a:ext cx="59810" cy="59842"/>
          </a:xfrm>
          <a:custGeom>
            <a:rect b="b" l="l" r="r" t="t"/>
            <a:pathLst>
              <a:path extrusionOk="0" h="3686" w="3684">
                <a:moveTo>
                  <a:pt x="1" y="0"/>
                </a:moveTo>
                <a:lnTo>
                  <a:pt x="1"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2"/>
          <p:cNvSpPr/>
          <p:nvPr/>
        </p:nvSpPr>
        <p:spPr>
          <a:xfrm>
            <a:off x="3985947" y="4648015"/>
            <a:ext cx="59810" cy="59842"/>
          </a:xfrm>
          <a:custGeom>
            <a:rect b="b" l="l" r="r" t="t"/>
            <a:pathLst>
              <a:path extrusionOk="0" h="3686" w="3684">
                <a:moveTo>
                  <a:pt x="1" y="0"/>
                </a:moveTo>
                <a:lnTo>
                  <a:pt x="1" y="3685"/>
                </a:lnTo>
                <a:lnTo>
                  <a:pt x="3684" y="3685"/>
                </a:lnTo>
                <a:lnTo>
                  <a:pt x="36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2"/>
          <p:cNvSpPr/>
          <p:nvPr/>
        </p:nvSpPr>
        <p:spPr>
          <a:xfrm>
            <a:off x="4093390" y="4648015"/>
            <a:ext cx="59794" cy="59842"/>
          </a:xfrm>
          <a:custGeom>
            <a:rect b="b" l="l" r="r" t="t"/>
            <a:pathLst>
              <a:path extrusionOk="0" h="3686" w="3683">
                <a:moveTo>
                  <a:pt x="0" y="0"/>
                </a:moveTo>
                <a:lnTo>
                  <a:pt x="0" y="3685"/>
                </a:lnTo>
                <a:lnTo>
                  <a:pt x="3683" y="3685"/>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2"/>
          <p:cNvSpPr/>
          <p:nvPr/>
        </p:nvSpPr>
        <p:spPr>
          <a:xfrm>
            <a:off x="3878552" y="3859464"/>
            <a:ext cx="274631" cy="59063"/>
          </a:xfrm>
          <a:custGeom>
            <a:rect b="b" l="l" r="r" t="t"/>
            <a:pathLst>
              <a:path extrusionOk="0" h="3638" w="16916">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2"/>
          <p:cNvSpPr/>
          <p:nvPr/>
        </p:nvSpPr>
        <p:spPr>
          <a:xfrm>
            <a:off x="4604371" y="3801229"/>
            <a:ext cx="351455" cy="1162832"/>
          </a:xfrm>
          <a:custGeom>
            <a:rect b="b" l="l" r="r" t="t"/>
            <a:pathLst>
              <a:path extrusionOk="0" h="71625" w="21648">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2"/>
          <p:cNvSpPr/>
          <p:nvPr/>
        </p:nvSpPr>
        <p:spPr>
          <a:xfrm>
            <a:off x="4642766" y="3848490"/>
            <a:ext cx="59810" cy="59842"/>
          </a:xfrm>
          <a:custGeom>
            <a:rect b="b" l="l" r="r" t="t"/>
            <a:pathLst>
              <a:path extrusionOk="0" h="3686" w="3684">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2"/>
          <p:cNvSpPr/>
          <p:nvPr/>
        </p:nvSpPr>
        <p:spPr>
          <a:xfrm>
            <a:off x="4750161" y="3848490"/>
            <a:ext cx="59842" cy="59842"/>
          </a:xfrm>
          <a:custGeom>
            <a:rect b="b" l="l" r="r" t="t"/>
            <a:pathLst>
              <a:path extrusionOk="0" h="3686" w="3686">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2"/>
          <p:cNvSpPr/>
          <p:nvPr/>
        </p:nvSpPr>
        <p:spPr>
          <a:xfrm>
            <a:off x="4857588" y="3848490"/>
            <a:ext cx="59842" cy="59842"/>
          </a:xfrm>
          <a:custGeom>
            <a:rect b="b" l="l" r="r" t="t"/>
            <a:pathLst>
              <a:path extrusionOk="0" h="3686" w="3686">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2"/>
          <p:cNvSpPr/>
          <p:nvPr/>
        </p:nvSpPr>
        <p:spPr>
          <a:xfrm>
            <a:off x="4642766" y="3941305"/>
            <a:ext cx="59810" cy="59842"/>
          </a:xfrm>
          <a:custGeom>
            <a:rect b="b" l="l" r="r" t="t"/>
            <a:pathLst>
              <a:path extrusionOk="0" h="3686" w="3684">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p:nvPr/>
        </p:nvSpPr>
        <p:spPr>
          <a:xfrm>
            <a:off x="4750161" y="3941305"/>
            <a:ext cx="59842" cy="59842"/>
          </a:xfrm>
          <a:custGeom>
            <a:rect b="b" l="l" r="r" t="t"/>
            <a:pathLst>
              <a:path extrusionOk="0" h="3686" w="3686">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2"/>
          <p:cNvSpPr/>
          <p:nvPr/>
        </p:nvSpPr>
        <p:spPr>
          <a:xfrm>
            <a:off x="4857588" y="3941305"/>
            <a:ext cx="59842" cy="59842"/>
          </a:xfrm>
          <a:custGeom>
            <a:rect b="b" l="l" r="r" t="t"/>
            <a:pathLst>
              <a:path extrusionOk="0" h="3686" w="3686">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2"/>
          <p:cNvSpPr/>
          <p:nvPr/>
        </p:nvSpPr>
        <p:spPr>
          <a:xfrm>
            <a:off x="4642766" y="4034088"/>
            <a:ext cx="59810" cy="59842"/>
          </a:xfrm>
          <a:custGeom>
            <a:rect b="b" l="l" r="r" t="t"/>
            <a:pathLst>
              <a:path extrusionOk="0" h="3686" w="3684">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2"/>
          <p:cNvSpPr/>
          <p:nvPr/>
        </p:nvSpPr>
        <p:spPr>
          <a:xfrm>
            <a:off x="4750161" y="4034088"/>
            <a:ext cx="59842" cy="59842"/>
          </a:xfrm>
          <a:custGeom>
            <a:rect b="b" l="l" r="r" t="t"/>
            <a:pathLst>
              <a:path extrusionOk="0" h="3686" w="3686">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2"/>
          <p:cNvSpPr/>
          <p:nvPr/>
        </p:nvSpPr>
        <p:spPr>
          <a:xfrm>
            <a:off x="4857588" y="4034088"/>
            <a:ext cx="59842" cy="59842"/>
          </a:xfrm>
          <a:custGeom>
            <a:rect b="b" l="l" r="r" t="t"/>
            <a:pathLst>
              <a:path extrusionOk="0" h="3686" w="3686">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2"/>
          <p:cNvSpPr/>
          <p:nvPr/>
        </p:nvSpPr>
        <p:spPr>
          <a:xfrm>
            <a:off x="4642766" y="4126904"/>
            <a:ext cx="59810" cy="59842"/>
          </a:xfrm>
          <a:custGeom>
            <a:rect b="b" l="l" r="r" t="t"/>
            <a:pathLst>
              <a:path extrusionOk="0" h="3686" w="3684">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2"/>
          <p:cNvSpPr/>
          <p:nvPr/>
        </p:nvSpPr>
        <p:spPr>
          <a:xfrm>
            <a:off x="4750161" y="4126904"/>
            <a:ext cx="59842" cy="59842"/>
          </a:xfrm>
          <a:custGeom>
            <a:rect b="b" l="l" r="r" t="t"/>
            <a:pathLst>
              <a:path extrusionOk="0" h="3686" w="3686">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2"/>
          <p:cNvSpPr/>
          <p:nvPr/>
        </p:nvSpPr>
        <p:spPr>
          <a:xfrm>
            <a:off x="4857588" y="4126904"/>
            <a:ext cx="59842" cy="59842"/>
          </a:xfrm>
          <a:custGeom>
            <a:rect b="b" l="l" r="r" t="t"/>
            <a:pathLst>
              <a:path extrusionOk="0" h="3686" w="3686">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2"/>
          <p:cNvSpPr/>
          <p:nvPr/>
        </p:nvSpPr>
        <p:spPr>
          <a:xfrm>
            <a:off x="4642766" y="4219735"/>
            <a:ext cx="59810" cy="59826"/>
          </a:xfrm>
          <a:custGeom>
            <a:rect b="b" l="l" r="r" t="t"/>
            <a:pathLst>
              <a:path extrusionOk="0" h="3685" w="3684">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2"/>
          <p:cNvSpPr/>
          <p:nvPr/>
        </p:nvSpPr>
        <p:spPr>
          <a:xfrm>
            <a:off x="3944815" y="4041228"/>
            <a:ext cx="212267" cy="182057"/>
          </a:xfrm>
          <a:custGeom>
            <a:rect b="b" l="l" r="r" t="t"/>
            <a:pathLst>
              <a:path extrusionOk="0" h="5261" w="6134">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2"/>
          <p:cNvSpPr/>
          <p:nvPr/>
        </p:nvSpPr>
        <p:spPr>
          <a:xfrm>
            <a:off x="3823252" y="4162790"/>
            <a:ext cx="576589" cy="849276"/>
          </a:xfrm>
          <a:custGeom>
            <a:rect b="b" l="l" r="r" t="t"/>
            <a:pathLst>
              <a:path extrusionOk="0" h="24542" w="16662">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2"/>
          <p:cNvSpPr/>
          <p:nvPr/>
        </p:nvSpPr>
        <p:spPr>
          <a:xfrm>
            <a:off x="3916198" y="4496195"/>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2"/>
          <p:cNvSpPr/>
          <p:nvPr/>
        </p:nvSpPr>
        <p:spPr>
          <a:xfrm>
            <a:off x="3917513" y="4375013"/>
            <a:ext cx="148559" cy="60801"/>
          </a:xfrm>
          <a:custGeom>
            <a:rect b="b" l="l" r="r" t="t"/>
            <a:pathLst>
              <a:path extrusionOk="0" h="1757" w="4293">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2"/>
          <p:cNvSpPr/>
          <p:nvPr/>
        </p:nvSpPr>
        <p:spPr>
          <a:xfrm>
            <a:off x="3916198" y="4253763"/>
            <a:ext cx="148905" cy="60524"/>
          </a:xfrm>
          <a:custGeom>
            <a:rect b="b" l="l" r="r" t="t"/>
            <a:pathLst>
              <a:path extrusionOk="0" h="1749" w="4303">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2"/>
          <p:cNvSpPr/>
          <p:nvPr/>
        </p:nvSpPr>
        <p:spPr>
          <a:xfrm>
            <a:off x="3916198" y="4617411"/>
            <a:ext cx="148905" cy="60870"/>
          </a:xfrm>
          <a:custGeom>
            <a:rect b="b" l="l" r="r" t="t"/>
            <a:pathLst>
              <a:path extrusionOk="0" h="1759" w="4303">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2"/>
          <p:cNvSpPr/>
          <p:nvPr/>
        </p:nvSpPr>
        <p:spPr>
          <a:xfrm>
            <a:off x="3916198" y="4738973"/>
            <a:ext cx="148905" cy="60524"/>
          </a:xfrm>
          <a:custGeom>
            <a:rect b="b" l="l" r="r" t="t"/>
            <a:pathLst>
              <a:path extrusionOk="0" h="1749" w="4303">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2"/>
          <p:cNvSpPr/>
          <p:nvPr/>
        </p:nvSpPr>
        <p:spPr>
          <a:xfrm>
            <a:off x="3916198" y="4860189"/>
            <a:ext cx="148905" cy="60836"/>
          </a:xfrm>
          <a:custGeom>
            <a:rect b="b" l="l" r="r" t="t"/>
            <a:pathLst>
              <a:path extrusionOk="0" h="1758" w="4303">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2"/>
          <p:cNvSpPr/>
          <p:nvPr/>
        </p:nvSpPr>
        <p:spPr>
          <a:xfrm>
            <a:off x="4116415" y="4253763"/>
            <a:ext cx="70871" cy="60697"/>
          </a:xfrm>
          <a:custGeom>
            <a:rect b="b" l="l" r="r" t="t"/>
            <a:pathLst>
              <a:path extrusionOk="0" h="1754" w="2048">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2"/>
          <p:cNvSpPr/>
          <p:nvPr/>
        </p:nvSpPr>
        <p:spPr>
          <a:xfrm>
            <a:off x="4116415" y="4375013"/>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2"/>
          <p:cNvSpPr/>
          <p:nvPr/>
        </p:nvSpPr>
        <p:spPr>
          <a:xfrm>
            <a:off x="4116415" y="4496229"/>
            <a:ext cx="70871" cy="60836"/>
          </a:xfrm>
          <a:custGeom>
            <a:rect b="b" l="l" r="r" t="t"/>
            <a:pathLst>
              <a:path extrusionOk="0" h="1758" w="2048">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2"/>
          <p:cNvSpPr/>
          <p:nvPr/>
        </p:nvSpPr>
        <p:spPr>
          <a:xfrm>
            <a:off x="4116415" y="4617445"/>
            <a:ext cx="70871" cy="61009"/>
          </a:xfrm>
          <a:custGeom>
            <a:rect b="b" l="l" r="r" t="t"/>
            <a:pathLst>
              <a:path extrusionOk="0" h="1763" w="2048">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2"/>
          <p:cNvSpPr/>
          <p:nvPr/>
        </p:nvSpPr>
        <p:spPr>
          <a:xfrm>
            <a:off x="4116415" y="4738973"/>
            <a:ext cx="70871" cy="60697"/>
          </a:xfrm>
          <a:custGeom>
            <a:rect b="b" l="l" r="r" t="t"/>
            <a:pathLst>
              <a:path extrusionOk="0" h="1754" w="2048">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2"/>
          <p:cNvSpPr/>
          <p:nvPr/>
        </p:nvSpPr>
        <p:spPr>
          <a:xfrm>
            <a:off x="4116415" y="4860224"/>
            <a:ext cx="70871" cy="60663"/>
          </a:xfrm>
          <a:custGeom>
            <a:rect b="b" l="l" r="r" t="t"/>
            <a:pathLst>
              <a:path extrusionOk="0" h="1753" w="2048">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2"/>
          <p:cNvSpPr/>
          <p:nvPr/>
        </p:nvSpPr>
        <p:spPr>
          <a:xfrm>
            <a:off x="4750161" y="4219735"/>
            <a:ext cx="59842" cy="59826"/>
          </a:xfrm>
          <a:custGeom>
            <a:rect b="b" l="l" r="r" t="t"/>
            <a:pathLst>
              <a:path extrusionOk="0" h="3685" w="3686">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2"/>
          <p:cNvSpPr/>
          <p:nvPr/>
        </p:nvSpPr>
        <p:spPr>
          <a:xfrm>
            <a:off x="4857588" y="4219735"/>
            <a:ext cx="59842" cy="59826"/>
          </a:xfrm>
          <a:custGeom>
            <a:rect b="b" l="l" r="r" t="t"/>
            <a:pathLst>
              <a:path extrusionOk="0" h="3685" w="3686">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2"/>
          <p:cNvSpPr/>
          <p:nvPr/>
        </p:nvSpPr>
        <p:spPr>
          <a:xfrm>
            <a:off x="4642766" y="4312551"/>
            <a:ext cx="59810" cy="59826"/>
          </a:xfrm>
          <a:custGeom>
            <a:rect b="b" l="l" r="r" t="t"/>
            <a:pathLst>
              <a:path extrusionOk="0" h="3685" w="3684">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2"/>
          <p:cNvSpPr/>
          <p:nvPr/>
        </p:nvSpPr>
        <p:spPr>
          <a:xfrm>
            <a:off x="4750161" y="4312551"/>
            <a:ext cx="59842" cy="59826"/>
          </a:xfrm>
          <a:custGeom>
            <a:rect b="b" l="l" r="r" t="t"/>
            <a:pathLst>
              <a:path extrusionOk="0" h="3685" w="3686">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p:nvPr/>
        </p:nvSpPr>
        <p:spPr>
          <a:xfrm>
            <a:off x="4857588" y="4312551"/>
            <a:ext cx="59842" cy="59826"/>
          </a:xfrm>
          <a:custGeom>
            <a:rect b="b" l="l" r="r" t="t"/>
            <a:pathLst>
              <a:path extrusionOk="0" h="3685" w="3686">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2"/>
          <p:cNvSpPr/>
          <p:nvPr/>
        </p:nvSpPr>
        <p:spPr>
          <a:xfrm>
            <a:off x="4642766" y="4405334"/>
            <a:ext cx="59810" cy="59842"/>
          </a:xfrm>
          <a:custGeom>
            <a:rect b="b" l="l" r="r" t="t"/>
            <a:pathLst>
              <a:path extrusionOk="0" h="3686" w="3684">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2"/>
          <p:cNvSpPr/>
          <p:nvPr/>
        </p:nvSpPr>
        <p:spPr>
          <a:xfrm>
            <a:off x="4750161" y="4405334"/>
            <a:ext cx="59842" cy="59842"/>
          </a:xfrm>
          <a:custGeom>
            <a:rect b="b" l="l" r="r" t="t"/>
            <a:pathLst>
              <a:path extrusionOk="0" h="3686" w="3686">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2"/>
          <p:cNvSpPr/>
          <p:nvPr/>
        </p:nvSpPr>
        <p:spPr>
          <a:xfrm>
            <a:off x="4857588" y="4405334"/>
            <a:ext cx="59842" cy="59842"/>
          </a:xfrm>
          <a:custGeom>
            <a:rect b="b" l="l" r="r" t="t"/>
            <a:pathLst>
              <a:path extrusionOk="0" h="3686" w="3686">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2"/>
          <p:cNvSpPr/>
          <p:nvPr/>
        </p:nvSpPr>
        <p:spPr>
          <a:xfrm>
            <a:off x="4642766" y="4498149"/>
            <a:ext cx="59810" cy="59842"/>
          </a:xfrm>
          <a:custGeom>
            <a:rect b="b" l="l" r="r" t="t"/>
            <a:pathLst>
              <a:path extrusionOk="0" h="3686" w="3684">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2"/>
          <p:cNvSpPr/>
          <p:nvPr/>
        </p:nvSpPr>
        <p:spPr>
          <a:xfrm>
            <a:off x="4750161" y="4498149"/>
            <a:ext cx="59842" cy="59842"/>
          </a:xfrm>
          <a:custGeom>
            <a:rect b="b" l="l" r="r" t="t"/>
            <a:pathLst>
              <a:path extrusionOk="0" h="3686" w="3686">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2"/>
          <p:cNvSpPr/>
          <p:nvPr/>
        </p:nvSpPr>
        <p:spPr>
          <a:xfrm>
            <a:off x="4857588" y="4498149"/>
            <a:ext cx="59842" cy="59842"/>
          </a:xfrm>
          <a:custGeom>
            <a:rect b="b" l="l" r="r" t="t"/>
            <a:pathLst>
              <a:path extrusionOk="0" h="3686" w="3686">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2"/>
          <p:cNvSpPr/>
          <p:nvPr/>
        </p:nvSpPr>
        <p:spPr>
          <a:xfrm>
            <a:off x="4642766" y="4590965"/>
            <a:ext cx="59810" cy="59842"/>
          </a:xfrm>
          <a:custGeom>
            <a:rect b="b" l="l" r="r" t="t"/>
            <a:pathLst>
              <a:path extrusionOk="0" h="3686" w="3684">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2"/>
          <p:cNvSpPr/>
          <p:nvPr/>
        </p:nvSpPr>
        <p:spPr>
          <a:xfrm>
            <a:off x="4750161" y="4590965"/>
            <a:ext cx="59842" cy="59842"/>
          </a:xfrm>
          <a:custGeom>
            <a:rect b="b" l="l" r="r" t="t"/>
            <a:pathLst>
              <a:path extrusionOk="0" h="3686" w="3686">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2"/>
          <p:cNvSpPr/>
          <p:nvPr/>
        </p:nvSpPr>
        <p:spPr>
          <a:xfrm>
            <a:off x="4857588" y="4590965"/>
            <a:ext cx="59842" cy="59842"/>
          </a:xfrm>
          <a:custGeom>
            <a:rect b="b" l="l" r="r" t="t"/>
            <a:pathLst>
              <a:path extrusionOk="0" h="3686" w="3686">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2"/>
          <p:cNvSpPr/>
          <p:nvPr/>
        </p:nvSpPr>
        <p:spPr>
          <a:xfrm>
            <a:off x="4642766" y="4628192"/>
            <a:ext cx="59810" cy="59842"/>
          </a:xfrm>
          <a:custGeom>
            <a:rect b="b" l="l" r="r" t="t"/>
            <a:pathLst>
              <a:path extrusionOk="0" h="3686" w="3684">
                <a:moveTo>
                  <a:pt x="0" y="1"/>
                </a:moveTo>
                <a:lnTo>
                  <a:pt x="0" y="3686"/>
                </a:lnTo>
                <a:lnTo>
                  <a:pt x="3683" y="3686"/>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2"/>
          <p:cNvSpPr/>
          <p:nvPr/>
        </p:nvSpPr>
        <p:spPr>
          <a:xfrm>
            <a:off x="4750161" y="4628192"/>
            <a:ext cx="59842" cy="59842"/>
          </a:xfrm>
          <a:custGeom>
            <a:rect b="b" l="l" r="r" t="t"/>
            <a:pathLst>
              <a:path extrusionOk="0" h="3686" w="3686">
                <a:moveTo>
                  <a:pt x="1" y="1"/>
                </a:moveTo>
                <a:lnTo>
                  <a:pt x="1" y="3686"/>
                </a:lnTo>
                <a:lnTo>
                  <a:pt x="3685" y="3686"/>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2"/>
          <p:cNvSpPr/>
          <p:nvPr/>
        </p:nvSpPr>
        <p:spPr>
          <a:xfrm>
            <a:off x="4857588" y="4628192"/>
            <a:ext cx="59842" cy="59842"/>
          </a:xfrm>
          <a:custGeom>
            <a:rect b="b" l="l" r="r" t="t"/>
            <a:pathLst>
              <a:path extrusionOk="0" h="3686" w="3686">
                <a:moveTo>
                  <a:pt x="1" y="1"/>
                </a:moveTo>
                <a:lnTo>
                  <a:pt x="1" y="3686"/>
                </a:lnTo>
                <a:lnTo>
                  <a:pt x="3686" y="3686"/>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2"/>
          <p:cNvSpPr/>
          <p:nvPr/>
        </p:nvSpPr>
        <p:spPr>
          <a:xfrm>
            <a:off x="4642766" y="4725683"/>
            <a:ext cx="59810" cy="59794"/>
          </a:xfrm>
          <a:custGeom>
            <a:rect b="b" l="l" r="r" t="t"/>
            <a:pathLst>
              <a:path extrusionOk="0" h="3683" w="3684">
                <a:moveTo>
                  <a:pt x="0" y="0"/>
                </a:moveTo>
                <a:lnTo>
                  <a:pt x="0" y="3683"/>
                </a:lnTo>
                <a:lnTo>
                  <a:pt x="3683" y="3683"/>
                </a:lnTo>
                <a:lnTo>
                  <a:pt x="3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2"/>
          <p:cNvSpPr/>
          <p:nvPr/>
        </p:nvSpPr>
        <p:spPr>
          <a:xfrm>
            <a:off x="4750161" y="4725683"/>
            <a:ext cx="59842" cy="59794"/>
          </a:xfrm>
          <a:custGeom>
            <a:rect b="b" l="l" r="r" t="t"/>
            <a:pathLst>
              <a:path extrusionOk="0" h="3683" w="3686">
                <a:moveTo>
                  <a:pt x="1" y="0"/>
                </a:moveTo>
                <a:lnTo>
                  <a:pt x="1" y="3683"/>
                </a:lnTo>
                <a:lnTo>
                  <a:pt x="3685" y="3683"/>
                </a:lnTo>
                <a:lnTo>
                  <a:pt x="36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2"/>
          <p:cNvSpPr/>
          <p:nvPr/>
        </p:nvSpPr>
        <p:spPr>
          <a:xfrm>
            <a:off x="4857588" y="4725683"/>
            <a:ext cx="59842" cy="59794"/>
          </a:xfrm>
          <a:custGeom>
            <a:rect b="b" l="l" r="r" t="t"/>
            <a:pathLst>
              <a:path extrusionOk="0" h="3683" w="3686">
                <a:moveTo>
                  <a:pt x="1" y="0"/>
                </a:moveTo>
                <a:lnTo>
                  <a:pt x="1" y="3683"/>
                </a:lnTo>
                <a:lnTo>
                  <a:pt x="3686" y="3683"/>
                </a:lnTo>
                <a:lnTo>
                  <a:pt x="36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2"/>
          <p:cNvSpPr/>
          <p:nvPr/>
        </p:nvSpPr>
        <p:spPr>
          <a:xfrm>
            <a:off x="4642766" y="4831811"/>
            <a:ext cx="59810" cy="59810"/>
          </a:xfrm>
          <a:custGeom>
            <a:rect b="b" l="l" r="r" t="t"/>
            <a:pathLst>
              <a:path extrusionOk="0" h="3684" w="3684">
                <a:moveTo>
                  <a:pt x="0" y="1"/>
                </a:moveTo>
                <a:lnTo>
                  <a:pt x="0" y="3684"/>
                </a:lnTo>
                <a:lnTo>
                  <a:pt x="3683" y="3684"/>
                </a:lnTo>
                <a:lnTo>
                  <a:pt x="36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2"/>
          <p:cNvSpPr/>
          <p:nvPr/>
        </p:nvSpPr>
        <p:spPr>
          <a:xfrm>
            <a:off x="4750161" y="4831811"/>
            <a:ext cx="59842" cy="59810"/>
          </a:xfrm>
          <a:custGeom>
            <a:rect b="b" l="l" r="r" t="t"/>
            <a:pathLst>
              <a:path extrusionOk="0" h="3684" w="3686">
                <a:moveTo>
                  <a:pt x="1" y="1"/>
                </a:moveTo>
                <a:lnTo>
                  <a:pt x="1" y="3684"/>
                </a:lnTo>
                <a:lnTo>
                  <a:pt x="3685" y="3684"/>
                </a:lnTo>
                <a:lnTo>
                  <a:pt x="3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2"/>
          <p:cNvSpPr/>
          <p:nvPr/>
        </p:nvSpPr>
        <p:spPr>
          <a:xfrm>
            <a:off x="4857588" y="4831811"/>
            <a:ext cx="59842" cy="59810"/>
          </a:xfrm>
          <a:custGeom>
            <a:rect b="b" l="l" r="r" t="t"/>
            <a:pathLst>
              <a:path extrusionOk="0" h="3684" w="3686">
                <a:moveTo>
                  <a:pt x="1" y="1"/>
                </a:moveTo>
                <a:lnTo>
                  <a:pt x="1" y="3684"/>
                </a:lnTo>
                <a:lnTo>
                  <a:pt x="3686" y="3684"/>
                </a:lnTo>
                <a:lnTo>
                  <a:pt x="36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2"/>
          <p:cNvSpPr/>
          <p:nvPr/>
        </p:nvSpPr>
        <p:spPr>
          <a:xfrm>
            <a:off x="4223920" y="3783355"/>
            <a:ext cx="351472" cy="1180707"/>
          </a:xfrm>
          <a:custGeom>
            <a:rect b="b" l="l" r="r" t="t"/>
            <a:pathLst>
              <a:path extrusionOk="0" h="72726" w="21649">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2"/>
          <p:cNvSpPr/>
          <p:nvPr/>
        </p:nvSpPr>
        <p:spPr>
          <a:xfrm>
            <a:off x="4288632" y="3855779"/>
            <a:ext cx="33087" cy="1046963"/>
          </a:xfrm>
          <a:custGeom>
            <a:rect b="b" l="l" r="r" t="t"/>
            <a:pathLst>
              <a:path extrusionOk="0" h="64488" w="2038">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2"/>
          <p:cNvSpPr/>
          <p:nvPr/>
        </p:nvSpPr>
        <p:spPr>
          <a:xfrm>
            <a:off x="4383136" y="3855779"/>
            <a:ext cx="33071" cy="1046963"/>
          </a:xfrm>
          <a:custGeom>
            <a:rect b="b" l="l" r="r" t="t"/>
            <a:pathLst>
              <a:path extrusionOk="0" h="64488" w="2037">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2"/>
          <p:cNvSpPr/>
          <p:nvPr/>
        </p:nvSpPr>
        <p:spPr>
          <a:xfrm>
            <a:off x="4477608" y="3855779"/>
            <a:ext cx="33103" cy="1046963"/>
          </a:xfrm>
          <a:custGeom>
            <a:rect b="b" l="l" r="r" t="t"/>
            <a:pathLst>
              <a:path extrusionOk="0" h="64488" w="2039">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2"/>
          <p:cNvSpPr/>
          <p:nvPr/>
        </p:nvSpPr>
        <p:spPr>
          <a:xfrm>
            <a:off x="5004401" y="3427776"/>
            <a:ext cx="351472" cy="1536286"/>
          </a:xfrm>
          <a:custGeom>
            <a:rect b="b" l="l" r="r" t="t"/>
            <a:pathLst>
              <a:path extrusionOk="0" h="94628" w="21649">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2"/>
          <p:cNvSpPr/>
          <p:nvPr/>
        </p:nvSpPr>
        <p:spPr>
          <a:xfrm>
            <a:off x="5150224" y="3584249"/>
            <a:ext cx="59810" cy="59810"/>
          </a:xfrm>
          <a:custGeom>
            <a:rect b="b" l="l" r="r" t="t"/>
            <a:pathLst>
              <a:path extrusionOk="0" h="3684" w="3684">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2"/>
          <p:cNvSpPr/>
          <p:nvPr/>
        </p:nvSpPr>
        <p:spPr>
          <a:xfrm>
            <a:off x="5257667" y="3693429"/>
            <a:ext cx="59794" cy="59794"/>
          </a:xfrm>
          <a:custGeom>
            <a:rect b="b" l="l" r="r" t="t"/>
            <a:pathLst>
              <a:path extrusionOk="0" h="3683" w="3683">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a:off x="5042797" y="3802593"/>
            <a:ext cx="59842" cy="59842"/>
          </a:xfrm>
          <a:custGeom>
            <a:rect b="b" l="l" r="r" t="t"/>
            <a:pathLst>
              <a:path extrusionOk="0" h="3686" w="3686">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a:off x="5257667" y="3802593"/>
            <a:ext cx="59794" cy="59842"/>
          </a:xfrm>
          <a:custGeom>
            <a:rect b="b" l="l" r="r" t="t"/>
            <a:pathLst>
              <a:path extrusionOk="0" h="3686" w="3683">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5042797" y="3911790"/>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
          <p:cNvSpPr/>
          <p:nvPr/>
        </p:nvSpPr>
        <p:spPr>
          <a:xfrm>
            <a:off x="5150224" y="3911790"/>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2"/>
          <p:cNvSpPr/>
          <p:nvPr/>
        </p:nvSpPr>
        <p:spPr>
          <a:xfrm>
            <a:off x="5257667" y="3911790"/>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2"/>
          <p:cNvSpPr/>
          <p:nvPr/>
        </p:nvSpPr>
        <p:spPr>
          <a:xfrm>
            <a:off x="5042797" y="4020970"/>
            <a:ext cx="59842" cy="59842"/>
          </a:xfrm>
          <a:custGeom>
            <a:rect b="b" l="l" r="r" t="t"/>
            <a:pathLst>
              <a:path extrusionOk="0" h="3686"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2"/>
          <p:cNvSpPr/>
          <p:nvPr/>
        </p:nvSpPr>
        <p:spPr>
          <a:xfrm>
            <a:off x="5150224" y="4020970"/>
            <a:ext cx="59810" cy="59842"/>
          </a:xfrm>
          <a:custGeom>
            <a:rect b="b" l="l" r="r" t="t"/>
            <a:pathLst>
              <a:path extrusionOk="0" h="3686"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2"/>
          <p:cNvSpPr/>
          <p:nvPr/>
        </p:nvSpPr>
        <p:spPr>
          <a:xfrm>
            <a:off x="5257667" y="4020970"/>
            <a:ext cx="59794" cy="59842"/>
          </a:xfrm>
          <a:custGeom>
            <a:rect b="b" l="l" r="r" t="t"/>
            <a:pathLst>
              <a:path extrusionOk="0" h="3686"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2"/>
          <p:cNvSpPr/>
          <p:nvPr/>
        </p:nvSpPr>
        <p:spPr>
          <a:xfrm>
            <a:off x="5042797" y="4130167"/>
            <a:ext cx="59842" cy="59810"/>
          </a:xfrm>
          <a:custGeom>
            <a:rect b="b" l="l" r="r" t="t"/>
            <a:pathLst>
              <a:path extrusionOk="0" h="3684" w="3686">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2"/>
          <p:cNvSpPr/>
          <p:nvPr/>
        </p:nvSpPr>
        <p:spPr>
          <a:xfrm>
            <a:off x="5150224" y="4130167"/>
            <a:ext cx="59810" cy="59810"/>
          </a:xfrm>
          <a:custGeom>
            <a:rect b="b" l="l" r="r" t="t"/>
            <a:pathLst>
              <a:path extrusionOk="0" h="3684" w="3684">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5257667" y="4130167"/>
            <a:ext cx="59794" cy="59810"/>
          </a:xfrm>
          <a:custGeom>
            <a:rect b="b" l="l" r="r" t="t"/>
            <a:pathLst>
              <a:path extrusionOk="0" h="3684" w="3683">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2"/>
          <p:cNvSpPr/>
          <p:nvPr/>
        </p:nvSpPr>
        <p:spPr>
          <a:xfrm>
            <a:off x="5042797" y="4239347"/>
            <a:ext cx="59842" cy="59826"/>
          </a:xfrm>
          <a:custGeom>
            <a:rect b="b" l="l" r="r" t="t"/>
            <a:pathLst>
              <a:path extrusionOk="0" h="3685" w="3686">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2"/>
          <p:cNvSpPr/>
          <p:nvPr/>
        </p:nvSpPr>
        <p:spPr>
          <a:xfrm>
            <a:off x="5150224" y="4239347"/>
            <a:ext cx="59810" cy="59826"/>
          </a:xfrm>
          <a:custGeom>
            <a:rect b="b" l="l" r="r" t="t"/>
            <a:pathLst>
              <a:path extrusionOk="0" h="3685" w="3684">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a:off x="5257667" y="4239347"/>
            <a:ext cx="59794" cy="59826"/>
          </a:xfrm>
          <a:custGeom>
            <a:rect b="b" l="l" r="r" t="t"/>
            <a:pathLst>
              <a:path extrusionOk="0" h="3685" w="3683">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2"/>
          <p:cNvSpPr/>
          <p:nvPr/>
        </p:nvSpPr>
        <p:spPr>
          <a:xfrm>
            <a:off x="5042797" y="4348544"/>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2"/>
          <p:cNvSpPr/>
          <p:nvPr/>
        </p:nvSpPr>
        <p:spPr>
          <a:xfrm>
            <a:off x="5150224" y="4348544"/>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2"/>
          <p:cNvSpPr/>
          <p:nvPr/>
        </p:nvSpPr>
        <p:spPr>
          <a:xfrm>
            <a:off x="5257667" y="4348544"/>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2"/>
          <p:cNvSpPr/>
          <p:nvPr/>
        </p:nvSpPr>
        <p:spPr>
          <a:xfrm>
            <a:off x="5042797" y="4457724"/>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2"/>
          <p:cNvSpPr/>
          <p:nvPr/>
        </p:nvSpPr>
        <p:spPr>
          <a:xfrm>
            <a:off x="5150224" y="4457724"/>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2"/>
          <p:cNvSpPr/>
          <p:nvPr/>
        </p:nvSpPr>
        <p:spPr>
          <a:xfrm>
            <a:off x="5257667" y="4457724"/>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2"/>
          <p:cNvSpPr/>
          <p:nvPr/>
        </p:nvSpPr>
        <p:spPr>
          <a:xfrm>
            <a:off x="5042797" y="4566921"/>
            <a:ext cx="59842" cy="59810"/>
          </a:xfrm>
          <a:custGeom>
            <a:rect b="b" l="l" r="r" t="t"/>
            <a:pathLst>
              <a:path extrusionOk="0" h="3684" w="3686">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2"/>
          <p:cNvSpPr/>
          <p:nvPr/>
        </p:nvSpPr>
        <p:spPr>
          <a:xfrm>
            <a:off x="5150224" y="4566921"/>
            <a:ext cx="59810" cy="59810"/>
          </a:xfrm>
          <a:custGeom>
            <a:rect b="b" l="l" r="r" t="t"/>
            <a:pathLst>
              <a:path extrusionOk="0" h="3684" w="3684">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2"/>
          <p:cNvSpPr/>
          <p:nvPr/>
        </p:nvSpPr>
        <p:spPr>
          <a:xfrm>
            <a:off x="5257667" y="4566921"/>
            <a:ext cx="59794" cy="59810"/>
          </a:xfrm>
          <a:custGeom>
            <a:rect b="b" l="l" r="r" t="t"/>
            <a:pathLst>
              <a:path extrusionOk="0" h="3684" w="3683">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2"/>
          <p:cNvSpPr/>
          <p:nvPr/>
        </p:nvSpPr>
        <p:spPr>
          <a:xfrm>
            <a:off x="5042797" y="4676101"/>
            <a:ext cx="59842" cy="59826"/>
          </a:xfrm>
          <a:custGeom>
            <a:rect b="b" l="l" r="r" t="t"/>
            <a:pathLst>
              <a:path extrusionOk="0" h="3685" w="3686">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2"/>
          <p:cNvSpPr/>
          <p:nvPr/>
        </p:nvSpPr>
        <p:spPr>
          <a:xfrm>
            <a:off x="5150224" y="4676101"/>
            <a:ext cx="59810" cy="59826"/>
          </a:xfrm>
          <a:custGeom>
            <a:rect b="b" l="l" r="r" t="t"/>
            <a:pathLst>
              <a:path extrusionOk="0" h="3685" w="3684">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2"/>
          <p:cNvSpPr/>
          <p:nvPr/>
        </p:nvSpPr>
        <p:spPr>
          <a:xfrm>
            <a:off x="5257667" y="4676101"/>
            <a:ext cx="59794" cy="59826"/>
          </a:xfrm>
          <a:custGeom>
            <a:rect b="b" l="l" r="r" t="t"/>
            <a:pathLst>
              <a:path extrusionOk="0" h="3685" w="3683">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2"/>
          <p:cNvSpPr/>
          <p:nvPr/>
        </p:nvSpPr>
        <p:spPr>
          <a:xfrm>
            <a:off x="5042797" y="4785298"/>
            <a:ext cx="59842" cy="59810"/>
          </a:xfrm>
          <a:custGeom>
            <a:rect b="b" l="l" r="r" t="t"/>
            <a:pathLst>
              <a:path extrusionOk="0" h="3684" w="3686">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2"/>
          <p:cNvSpPr/>
          <p:nvPr/>
        </p:nvSpPr>
        <p:spPr>
          <a:xfrm>
            <a:off x="5150224" y="4785298"/>
            <a:ext cx="59810" cy="59810"/>
          </a:xfrm>
          <a:custGeom>
            <a:rect b="b" l="l" r="r" t="t"/>
            <a:pathLst>
              <a:path extrusionOk="0" h="3684" w="3684">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2"/>
          <p:cNvSpPr/>
          <p:nvPr/>
        </p:nvSpPr>
        <p:spPr>
          <a:xfrm>
            <a:off x="5257667" y="4785298"/>
            <a:ext cx="59794" cy="59810"/>
          </a:xfrm>
          <a:custGeom>
            <a:rect b="b" l="l" r="r" t="t"/>
            <a:pathLst>
              <a:path extrusionOk="0" h="3684" w="3683">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2"/>
          <p:cNvSpPr/>
          <p:nvPr/>
        </p:nvSpPr>
        <p:spPr>
          <a:xfrm>
            <a:off x="3431018" y="2988863"/>
            <a:ext cx="388390" cy="170256"/>
          </a:xfrm>
          <a:custGeom>
            <a:rect b="b" l="l" r="r" t="t"/>
            <a:pathLst>
              <a:path extrusionOk="0" h="10487" w="23923">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2"/>
          <p:cNvSpPr/>
          <p:nvPr/>
        </p:nvSpPr>
        <p:spPr>
          <a:xfrm>
            <a:off x="3449494" y="3157512"/>
            <a:ext cx="351472" cy="1806550"/>
          </a:xfrm>
          <a:custGeom>
            <a:rect b="b" l="l" r="r" t="t"/>
            <a:pathLst>
              <a:path extrusionOk="0" h="111275" w="21649">
                <a:moveTo>
                  <a:pt x="1" y="0"/>
                </a:moveTo>
                <a:lnTo>
                  <a:pt x="1" y="111274"/>
                </a:lnTo>
                <a:lnTo>
                  <a:pt x="21648" y="111274"/>
                </a:lnTo>
                <a:lnTo>
                  <a:pt x="21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2"/>
          <p:cNvSpPr/>
          <p:nvPr/>
        </p:nvSpPr>
        <p:spPr>
          <a:xfrm>
            <a:off x="3491640" y="3204691"/>
            <a:ext cx="59810" cy="59810"/>
          </a:xfrm>
          <a:custGeom>
            <a:rect b="b" l="l" r="r" t="t"/>
            <a:pathLst>
              <a:path extrusionOk="0" h="3684" w="3684">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2"/>
          <p:cNvSpPr/>
          <p:nvPr/>
        </p:nvSpPr>
        <p:spPr>
          <a:xfrm>
            <a:off x="3599051" y="3204691"/>
            <a:ext cx="59826" cy="59810"/>
          </a:xfrm>
          <a:custGeom>
            <a:rect b="b" l="l" r="r" t="t"/>
            <a:pathLst>
              <a:path extrusionOk="0" h="3684" w="3685">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2"/>
          <p:cNvSpPr/>
          <p:nvPr/>
        </p:nvSpPr>
        <p:spPr>
          <a:xfrm>
            <a:off x="3706478" y="3204691"/>
            <a:ext cx="59794" cy="59810"/>
          </a:xfrm>
          <a:custGeom>
            <a:rect b="b" l="l" r="r" t="t"/>
            <a:pathLst>
              <a:path extrusionOk="0" h="3684" w="3683">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2"/>
          <p:cNvSpPr/>
          <p:nvPr/>
        </p:nvSpPr>
        <p:spPr>
          <a:xfrm>
            <a:off x="3491640" y="3308400"/>
            <a:ext cx="59810" cy="59842"/>
          </a:xfrm>
          <a:custGeom>
            <a:rect b="b" l="l" r="r" t="t"/>
            <a:pathLst>
              <a:path extrusionOk="0" h="3686" w="3684">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2"/>
          <p:cNvSpPr/>
          <p:nvPr/>
        </p:nvSpPr>
        <p:spPr>
          <a:xfrm>
            <a:off x="3599051" y="3308400"/>
            <a:ext cx="59826" cy="59842"/>
          </a:xfrm>
          <a:custGeom>
            <a:rect b="b" l="l" r="r" t="t"/>
            <a:pathLst>
              <a:path extrusionOk="0" h="3686" w="3685">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2"/>
          <p:cNvSpPr/>
          <p:nvPr/>
        </p:nvSpPr>
        <p:spPr>
          <a:xfrm>
            <a:off x="3706478" y="3308400"/>
            <a:ext cx="59794" cy="59842"/>
          </a:xfrm>
          <a:custGeom>
            <a:rect b="b" l="l" r="r" t="t"/>
            <a:pathLst>
              <a:path extrusionOk="0" h="3686" w="3683">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2"/>
          <p:cNvSpPr/>
          <p:nvPr/>
        </p:nvSpPr>
        <p:spPr>
          <a:xfrm>
            <a:off x="3491640" y="3412141"/>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2"/>
          <p:cNvSpPr/>
          <p:nvPr/>
        </p:nvSpPr>
        <p:spPr>
          <a:xfrm>
            <a:off x="3599051" y="3412141"/>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2"/>
          <p:cNvSpPr/>
          <p:nvPr/>
        </p:nvSpPr>
        <p:spPr>
          <a:xfrm>
            <a:off x="3706478" y="3412141"/>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2"/>
          <p:cNvSpPr/>
          <p:nvPr/>
        </p:nvSpPr>
        <p:spPr>
          <a:xfrm>
            <a:off x="3491640" y="3515851"/>
            <a:ext cx="59810" cy="59842"/>
          </a:xfrm>
          <a:custGeom>
            <a:rect b="b" l="l" r="r" t="t"/>
            <a:pathLst>
              <a:path extrusionOk="0" h="3686" w="3684">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2"/>
          <p:cNvSpPr/>
          <p:nvPr/>
        </p:nvSpPr>
        <p:spPr>
          <a:xfrm>
            <a:off x="3599051" y="3515851"/>
            <a:ext cx="59826" cy="59842"/>
          </a:xfrm>
          <a:custGeom>
            <a:rect b="b" l="l" r="r" t="t"/>
            <a:pathLst>
              <a:path extrusionOk="0" h="3686" w="3685">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2"/>
          <p:cNvSpPr/>
          <p:nvPr/>
        </p:nvSpPr>
        <p:spPr>
          <a:xfrm>
            <a:off x="3706478" y="3515851"/>
            <a:ext cx="59794" cy="59842"/>
          </a:xfrm>
          <a:custGeom>
            <a:rect b="b" l="l" r="r" t="t"/>
            <a:pathLst>
              <a:path extrusionOk="0" h="3686" w="3683">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2"/>
          <p:cNvSpPr/>
          <p:nvPr/>
        </p:nvSpPr>
        <p:spPr>
          <a:xfrm>
            <a:off x="3491640" y="3619592"/>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2"/>
          <p:cNvSpPr/>
          <p:nvPr/>
        </p:nvSpPr>
        <p:spPr>
          <a:xfrm>
            <a:off x="3599051" y="3619592"/>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2"/>
          <p:cNvSpPr/>
          <p:nvPr/>
        </p:nvSpPr>
        <p:spPr>
          <a:xfrm>
            <a:off x="3706478" y="3619592"/>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2"/>
          <p:cNvSpPr/>
          <p:nvPr/>
        </p:nvSpPr>
        <p:spPr>
          <a:xfrm>
            <a:off x="3491640" y="3723301"/>
            <a:ext cx="59810" cy="59842"/>
          </a:xfrm>
          <a:custGeom>
            <a:rect b="b" l="l" r="r" t="t"/>
            <a:pathLst>
              <a:path extrusionOk="0" h="3686" w="3684">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2"/>
          <p:cNvSpPr/>
          <p:nvPr/>
        </p:nvSpPr>
        <p:spPr>
          <a:xfrm>
            <a:off x="3599051" y="3723301"/>
            <a:ext cx="59826" cy="59842"/>
          </a:xfrm>
          <a:custGeom>
            <a:rect b="b" l="l" r="r" t="t"/>
            <a:pathLst>
              <a:path extrusionOk="0" h="3686" w="3685">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2"/>
          <p:cNvSpPr/>
          <p:nvPr/>
        </p:nvSpPr>
        <p:spPr>
          <a:xfrm>
            <a:off x="3706478" y="3723301"/>
            <a:ext cx="59794" cy="59842"/>
          </a:xfrm>
          <a:custGeom>
            <a:rect b="b" l="l" r="r" t="t"/>
            <a:pathLst>
              <a:path extrusionOk="0" h="3686" w="3683">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2"/>
          <p:cNvSpPr/>
          <p:nvPr/>
        </p:nvSpPr>
        <p:spPr>
          <a:xfrm>
            <a:off x="3491640" y="3827043"/>
            <a:ext cx="59810" cy="59842"/>
          </a:xfrm>
          <a:custGeom>
            <a:rect b="b" l="l" r="r" t="t"/>
            <a:pathLst>
              <a:path extrusionOk="0" h="3686" w="3684">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2"/>
          <p:cNvSpPr/>
          <p:nvPr/>
        </p:nvSpPr>
        <p:spPr>
          <a:xfrm>
            <a:off x="3599051" y="3827043"/>
            <a:ext cx="59826" cy="59842"/>
          </a:xfrm>
          <a:custGeom>
            <a:rect b="b" l="l" r="r" t="t"/>
            <a:pathLst>
              <a:path extrusionOk="0" h="3686" w="3685">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2"/>
          <p:cNvSpPr/>
          <p:nvPr/>
        </p:nvSpPr>
        <p:spPr>
          <a:xfrm>
            <a:off x="3706478" y="3827043"/>
            <a:ext cx="59794" cy="59842"/>
          </a:xfrm>
          <a:custGeom>
            <a:rect b="b" l="l" r="r" t="t"/>
            <a:pathLst>
              <a:path extrusionOk="0" h="3686" w="3683">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2"/>
          <p:cNvSpPr/>
          <p:nvPr/>
        </p:nvSpPr>
        <p:spPr>
          <a:xfrm>
            <a:off x="3491640" y="3930785"/>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2"/>
          <p:cNvSpPr/>
          <p:nvPr/>
        </p:nvSpPr>
        <p:spPr>
          <a:xfrm>
            <a:off x="3599051" y="3930785"/>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2"/>
          <p:cNvSpPr/>
          <p:nvPr/>
        </p:nvSpPr>
        <p:spPr>
          <a:xfrm>
            <a:off x="3706478" y="3930785"/>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2"/>
          <p:cNvSpPr/>
          <p:nvPr/>
        </p:nvSpPr>
        <p:spPr>
          <a:xfrm>
            <a:off x="3491640" y="4034494"/>
            <a:ext cx="59810" cy="59842"/>
          </a:xfrm>
          <a:custGeom>
            <a:rect b="b" l="l" r="r" t="t"/>
            <a:pathLst>
              <a:path extrusionOk="0" h="3686" w="3684">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2"/>
          <p:cNvSpPr/>
          <p:nvPr/>
        </p:nvSpPr>
        <p:spPr>
          <a:xfrm>
            <a:off x="3599051" y="4034494"/>
            <a:ext cx="59826" cy="59842"/>
          </a:xfrm>
          <a:custGeom>
            <a:rect b="b" l="l" r="r" t="t"/>
            <a:pathLst>
              <a:path extrusionOk="0" h="3686" w="3685">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2"/>
          <p:cNvSpPr/>
          <p:nvPr/>
        </p:nvSpPr>
        <p:spPr>
          <a:xfrm>
            <a:off x="3706478" y="4034494"/>
            <a:ext cx="59794" cy="59842"/>
          </a:xfrm>
          <a:custGeom>
            <a:rect b="b" l="l" r="r" t="t"/>
            <a:pathLst>
              <a:path extrusionOk="0" h="3686" w="3683">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2"/>
          <p:cNvSpPr/>
          <p:nvPr/>
        </p:nvSpPr>
        <p:spPr>
          <a:xfrm>
            <a:off x="3491640" y="4138236"/>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2"/>
          <p:cNvSpPr/>
          <p:nvPr/>
        </p:nvSpPr>
        <p:spPr>
          <a:xfrm>
            <a:off x="3599051" y="4138236"/>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2"/>
          <p:cNvSpPr/>
          <p:nvPr/>
        </p:nvSpPr>
        <p:spPr>
          <a:xfrm>
            <a:off x="3706478" y="4138236"/>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2"/>
          <p:cNvSpPr/>
          <p:nvPr/>
        </p:nvSpPr>
        <p:spPr>
          <a:xfrm>
            <a:off x="3491640" y="4241945"/>
            <a:ext cx="59810" cy="59842"/>
          </a:xfrm>
          <a:custGeom>
            <a:rect b="b" l="l" r="r" t="t"/>
            <a:pathLst>
              <a:path extrusionOk="0" h="3686" w="3684">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2"/>
          <p:cNvSpPr/>
          <p:nvPr/>
        </p:nvSpPr>
        <p:spPr>
          <a:xfrm>
            <a:off x="3599051" y="4241945"/>
            <a:ext cx="59826" cy="59842"/>
          </a:xfrm>
          <a:custGeom>
            <a:rect b="b" l="l" r="r" t="t"/>
            <a:pathLst>
              <a:path extrusionOk="0" h="3686" w="3685">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2"/>
          <p:cNvSpPr/>
          <p:nvPr/>
        </p:nvSpPr>
        <p:spPr>
          <a:xfrm>
            <a:off x="3706478" y="4241945"/>
            <a:ext cx="59794" cy="59842"/>
          </a:xfrm>
          <a:custGeom>
            <a:rect b="b" l="l" r="r" t="t"/>
            <a:pathLst>
              <a:path extrusionOk="0" h="3686" w="3683">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2"/>
          <p:cNvSpPr/>
          <p:nvPr/>
        </p:nvSpPr>
        <p:spPr>
          <a:xfrm>
            <a:off x="3491640" y="4345686"/>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2"/>
          <p:cNvSpPr/>
          <p:nvPr/>
        </p:nvSpPr>
        <p:spPr>
          <a:xfrm>
            <a:off x="3599051" y="4345686"/>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2"/>
          <p:cNvSpPr/>
          <p:nvPr/>
        </p:nvSpPr>
        <p:spPr>
          <a:xfrm>
            <a:off x="3706478" y="4345686"/>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2"/>
          <p:cNvSpPr/>
          <p:nvPr/>
        </p:nvSpPr>
        <p:spPr>
          <a:xfrm>
            <a:off x="3491640" y="4449396"/>
            <a:ext cx="59810" cy="59842"/>
          </a:xfrm>
          <a:custGeom>
            <a:rect b="b" l="l" r="r" t="t"/>
            <a:pathLst>
              <a:path extrusionOk="0" h="3686" w="3684">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2"/>
          <p:cNvSpPr/>
          <p:nvPr/>
        </p:nvSpPr>
        <p:spPr>
          <a:xfrm>
            <a:off x="3599051" y="4449396"/>
            <a:ext cx="59826" cy="59842"/>
          </a:xfrm>
          <a:custGeom>
            <a:rect b="b" l="l" r="r" t="t"/>
            <a:pathLst>
              <a:path extrusionOk="0" h="3686" w="3685">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2"/>
          <p:cNvSpPr/>
          <p:nvPr/>
        </p:nvSpPr>
        <p:spPr>
          <a:xfrm>
            <a:off x="3706478" y="4449396"/>
            <a:ext cx="59794" cy="59842"/>
          </a:xfrm>
          <a:custGeom>
            <a:rect b="b" l="l" r="r" t="t"/>
            <a:pathLst>
              <a:path extrusionOk="0" h="3686" w="3683">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2"/>
          <p:cNvSpPr/>
          <p:nvPr/>
        </p:nvSpPr>
        <p:spPr>
          <a:xfrm>
            <a:off x="3491640" y="4553137"/>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2"/>
          <p:cNvSpPr/>
          <p:nvPr/>
        </p:nvSpPr>
        <p:spPr>
          <a:xfrm>
            <a:off x="3599051" y="4553137"/>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2"/>
          <p:cNvSpPr/>
          <p:nvPr/>
        </p:nvSpPr>
        <p:spPr>
          <a:xfrm>
            <a:off x="3706478" y="4553137"/>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2"/>
          <p:cNvSpPr/>
          <p:nvPr/>
        </p:nvSpPr>
        <p:spPr>
          <a:xfrm>
            <a:off x="3491640" y="4656879"/>
            <a:ext cx="59810" cy="59810"/>
          </a:xfrm>
          <a:custGeom>
            <a:rect b="b" l="l" r="r" t="t"/>
            <a:pathLst>
              <a:path extrusionOk="0" h="3684" w="3684">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2"/>
          <p:cNvSpPr/>
          <p:nvPr/>
        </p:nvSpPr>
        <p:spPr>
          <a:xfrm>
            <a:off x="3599051" y="4656879"/>
            <a:ext cx="59826" cy="59810"/>
          </a:xfrm>
          <a:custGeom>
            <a:rect b="b" l="l" r="r" t="t"/>
            <a:pathLst>
              <a:path extrusionOk="0" h="3684" w="3685">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2"/>
          <p:cNvSpPr/>
          <p:nvPr/>
        </p:nvSpPr>
        <p:spPr>
          <a:xfrm>
            <a:off x="3706478" y="4656879"/>
            <a:ext cx="59794" cy="59810"/>
          </a:xfrm>
          <a:custGeom>
            <a:rect b="b" l="l" r="r" t="t"/>
            <a:pathLst>
              <a:path extrusionOk="0" h="3684" w="3683">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2"/>
          <p:cNvSpPr/>
          <p:nvPr/>
        </p:nvSpPr>
        <p:spPr>
          <a:xfrm>
            <a:off x="3491640" y="4760588"/>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2"/>
          <p:cNvSpPr/>
          <p:nvPr/>
        </p:nvSpPr>
        <p:spPr>
          <a:xfrm>
            <a:off x="3599051" y="4760588"/>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2"/>
          <p:cNvSpPr/>
          <p:nvPr/>
        </p:nvSpPr>
        <p:spPr>
          <a:xfrm>
            <a:off x="3706478" y="4760588"/>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2"/>
          <p:cNvSpPr/>
          <p:nvPr/>
        </p:nvSpPr>
        <p:spPr>
          <a:xfrm>
            <a:off x="3491640" y="4864330"/>
            <a:ext cx="59810" cy="59810"/>
          </a:xfrm>
          <a:custGeom>
            <a:rect b="b" l="l" r="r" t="t"/>
            <a:pathLst>
              <a:path extrusionOk="0" h="3684" w="3684">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2"/>
          <p:cNvSpPr/>
          <p:nvPr/>
        </p:nvSpPr>
        <p:spPr>
          <a:xfrm>
            <a:off x="3599051" y="4864330"/>
            <a:ext cx="59826" cy="59810"/>
          </a:xfrm>
          <a:custGeom>
            <a:rect b="b" l="l" r="r" t="t"/>
            <a:pathLst>
              <a:path extrusionOk="0" h="3684" w="3685">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2"/>
          <p:cNvSpPr/>
          <p:nvPr/>
        </p:nvSpPr>
        <p:spPr>
          <a:xfrm>
            <a:off x="3706478" y="4864330"/>
            <a:ext cx="59794" cy="59810"/>
          </a:xfrm>
          <a:custGeom>
            <a:rect b="b" l="l" r="r" t="t"/>
            <a:pathLst>
              <a:path extrusionOk="0" h="3684" w="3683">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2"/>
          <p:cNvSpPr/>
          <p:nvPr/>
        </p:nvSpPr>
        <p:spPr>
          <a:xfrm>
            <a:off x="3487890" y="3044078"/>
            <a:ext cx="59810" cy="59826"/>
          </a:xfrm>
          <a:custGeom>
            <a:rect b="b" l="l" r="r" t="t"/>
            <a:pathLst>
              <a:path extrusionOk="0" h="3685" w="3684">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2"/>
          <p:cNvSpPr/>
          <p:nvPr/>
        </p:nvSpPr>
        <p:spPr>
          <a:xfrm>
            <a:off x="3595333" y="3044078"/>
            <a:ext cx="59794" cy="59826"/>
          </a:xfrm>
          <a:custGeom>
            <a:rect b="b" l="l" r="r" t="t"/>
            <a:pathLst>
              <a:path extrusionOk="0" h="3685" w="3683">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2"/>
          <p:cNvSpPr/>
          <p:nvPr/>
        </p:nvSpPr>
        <p:spPr>
          <a:xfrm>
            <a:off x="3702727" y="3044078"/>
            <a:ext cx="59826" cy="59826"/>
          </a:xfrm>
          <a:custGeom>
            <a:rect b="b" l="l" r="r" t="t"/>
            <a:pathLst>
              <a:path extrusionOk="0" h="3685" w="3685">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2"/>
          <p:cNvSpPr/>
          <p:nvPr/>
        </p:nvSpPr>
        <p:spPr>
          <a:xfrm>
            <a:off x="3928426" y="5052201"/>
            <a:ext cx="549539" cy="24661"/>
          </a:xfrm>
          <a:custGeom>
            <a:rect b="b" l="l" r="r" t="t"/>
            <a:pathLst>
              <a:path extrusionOk="0" h="1519" w="33849">
                <a:moveTo>
                  <a:pt x="0" y="0"/>
                </a:moveTo>
                <a:lnTo>
                  <a:pt x="0" y="1518"/>
                </a:lnTo>
                <a:lnTo>
                  <a:pt x="33848" y="1518"/>
                </a:lnTo>
                <a:lnTo>
                  <a:pt x="33848"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2"/>
          <p:cNvSpPr/>
          <p:nvPr/>
        </p:nvSpPr>
        <p:spPr>
          <a:xfrm>
            <a:off x="2940251" y="5019423"/>
            <a:ext cx="549555" cy="24661"/>
          </a:xfrm>
          <a:custGeom>
            <a:rect b="b" l="l" r="r" t="t"/>
            <a:pathLst>
              <a:path extrusionOk="0" h="1519" w="33850">
                <a:moveTo>
                  <a:pt x="1" y="1"/>
                </a:moveTo>
                <a:lnTo>
                  <a:pt x="1" y="1519"/>
                </a:lnTo>
                <a:lnTo>
                  <a:pt x="33849" y="1519"/>
                </a:lnTo>
                <a:lnTo>
                  <a:pt x="33849" y="1"/>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2"/>
          <p:cNvSpPr/>
          <p:nvPr/>
        </p:nvSpPr>
        <p:spPr>
          <a:xfrm>
            <a:off x="4416045" y="4460435"/>
            <a:ext cx="530316" cy="616427"/>
          </a:xfrm>
          <a:custGeom>
            <a:rect b="b" l="l" r="r" t="t"/>
            <a:pathLst>
              <a:path extrusionOk="0" h="37969" w="32665">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2"/>
          <p:cNvSpPr/>
          <p:nvPr/>
        </p:nvSpPr>
        <p:spPr>
          <a:xfrm>
            <a:off x="4416045" y="5044766"/>
            <a:ext cx="530316" cy="32097"/>
          </a:xfrm>
          <a:custGeom>
            <a:rect b="b" l="l" r="r" t="t"/>
            <a:pathLst>
              <a:path extrusionOk="0" h="1977" w="32665">
                <a:moveTo>
                  <a:pt x="0" y="0"/>
                </a:moveTo>
                <a:lnTo>
                  <a:pt x="0" y="1976"/>
                </a:lnTo>
                <a:lnTo>
                  <a:pt x="32665" y="1976"/>
                </a:lnTo>
                <a:lnTo>
                  <a:pt x="32665" y="0"/>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2"/>
          <p:cNvSpPr/>
          <p:nvPr/>
        </p:nvSpPr>
        <p:spPr>
          <a:xfrm>
            <a:off x="4603510" y="4812118"/>
            <a:ext cx="155401" cy="264744"/>
          </a:xfrm>
          <a:custGeom>
            <a:rect b="b" l="l" r="r" t="t"/>
            <a:pathLst>
              <a:path extrusionOk="0" h="16307" w="9572">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2"/>
          <p:cNvSpPr/>
          <p:nvPr/>
        </p:nvSpPr>
        <p:spPr>
          <a:xfrm>
            <a:off x="4346835" y="4446636"/>
            <a:ext cx="665180" cy="269501"/>
          </a:xfrm>
          <a:custGeom>
            <a:rect b="b" l="l" r="r" t="t"/>
            <a:pathLst>
              <a:path extrusionOk="0" h="16600" w="40972">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2"/>
          <p:cNvSpPr/>
          <p:nvPr/>
        </p:nvSpPr>
        <p:spPr>
          <a:xfrm>
            <a:off x="4632668" y="4616535"/>
            <a:ext cx="93530" cy="89974"/>
          </a:xfrm>
          <a:custGeom>
            <a:rect b="b" l="l" r="r" t="t"/>
            <a:pathLst>
              <a:path extrusionOk="0" h="5542" w="5761">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p:nvPr/>
        </p:nvSpPr>
        <p:spPr>
          <a:xfrm>
            <a:off x="4521523" y="4877659"/>
            <a:ext cx="68983" cy="130432"/>
          </a:xfrm>
          <a:custGeom>
            <a:rect b="b" l="l" r="r" t="t"/>
            <a:pathLst>
              <a:path extrusionOk="0" h="8034" w="4249">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2"/>
          <p:cNvSpPr/>
          <p:nvPr/>
        </p:nvSpPr>
        <p:spPr>
          <a:xfrm>
            <a:off x="4551672" y="4827817"/>
            <a:ext cx="8669" cy="205633"/>
          </a:xfrm>
          <a:custGeom>
            <a:rect b="b" l="l" r="r" t="t"/>
            <a:pathLst>
              <a:path extrusionOk="0" h="12666" w="534">
                <a:moveTo>
                  <a:pt x="0" y="0"/>
                </a:moveTo>
                <a:lnTo>
                  <a:pt x="0" y="12666"/>
                </a:lnTo>
                <a:lnTo>
                  <a:pt x="534" y="12666"/>
                </a:lnTo>
                <a:lnTo>
                  <a:pt x="53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2"/>
          <p:cNvSpPr/>
          <p:nvPr/>
        </p:nvSpPr>
        <p:spPr>
          <a:xfrm>
            <a:off x="4521523" y="4906248"/>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p:nvPr/>
        </p:nvSpPr>
        <p:spPr>
          <a:xfrm>
            <a:off x="4521523" y="4939644"/>
            <a:ext cx="68983" cy="6478"/>
          </a:xfrm>
          <a:custGeom>
            <a:rect b="b" l="l" r="r" t="t"/>
            <a:pathLst>
              <a:path extrusionOk="0" h="399" w="4249">
                <a:moveTo>
                  <a:pt x="1" y="1"/>
                </a:moveTo>
                <a:lnTo>
                  <a:pt x="1" y="399"/>
                </a:lnTo>
                <a:lnTo>
                  <a:pt x="4249" y="399"/>
                </a:lnTo>
                <a:lnTo>
                  <a:pt x="424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2"/>
          <p:cNvSpPr/>
          <p:nvPr/>
        </p:nvSpPr>
        <p:spPr>
          <a:xfrm>
            <a:off x="4521523" y="4973023"/>
            <a:ext cx="68983" cy="6494"/>
          </a:xfrm>
          <a:custGeom>
            <a:rect b="b" l="l" r="r" t="t"/>
            <a:pathLst>
              <a:path extrusionOk="0" h="400" w="4249">
                <a:moveTo>
                  <a:pt x="1" y="0"/>
                </a:moveTo>
                <a:lnTo>
                  <a:pt x="1" y="400"/>
                </a:lnTo>
                <a:lnTo>
                  <a:pt x="4249" y="400"/>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2"/>
          <p:cNvSpPr/>
          <p:nvPr/>
        </p:nvSpPr>
        <p:spPr>
          <a:xfrm>
            <a:off x="4521523" y="5006451"/>
            <a:ext cx="68983" cy="6478"/>
          </a:xfrm>
          <a:custGeom>
            <a:rect b="b" l="l" r="r" t="t"/>
            <a:pathLst>
              <a:path extrusionOk="0" h="399" w="4249">
                <a:moveTo>
                  <a:pt x="1" y="0"/>
                </a:moveTo>
                <a:lnTo>
                  <a:pt x="1" y="398"/>
                </a:lnTo>
                <a:lnTo>
                  <a:pt x="4249" y="398"/>
                </a:lnTo>
                <a:lnTo>
                  <a:pt x="4249"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2"/>
          <p:cNvSpPr/>
          <p:nvPr/>
        </p:nvSpPr>
        <p:spPr>
          <a:xfrm>
            <a:off x="4767500" y="4877659"/>
            <a:ext cx="68983" cy="130432"/>
          </a:xfrm>
          <a:custGeom>
            <a:rect b="b" l="l" r="r" t="t"/>
            <a:pathLst>
              <a:path extrusionOk="0" h="8034" w="4249">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2"/>
          <p:cNvSpPr/>
          <p:nvPr/>
        </p:nvSpPr>
        <p:spPr>
          <a:xfrm>
            <a:off x="4797632" y="4822346"/>
            <a:ext cx="8686" cy="205649"/>
          </a:xfrm>
          <a:custGeom>
            <a:rect b="b" l="l" r="r" t="t"/>
            <a:pathLst>
              <a:path extrusionOk="0" h="12667" w="535">
                <a:moveTo>
                  <a:pt x="1" y="1"/>
                </a:moveTo>
                <a:lnTo>
                  <a:pt x="1" y="12666"/>
                </a:lnTo>
                <a:lnTo>
                  <a:pt x="534" y="12666"/>
                </a:lnTo>
                <a:lnTo>
                  <a:pt x="534"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p:nvPr/>
        </p:nvSpPr>
        <p:spPr>
          <a:xfrm>
            <a:off x="4767500" y="4906248"/>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p:nvPr/>
        </p:nvSpPr>
        <p:spPr>
          <a:xfrm>
            <a:off x="4767500" y="4939644"/>
            <a:ext cx="68950" cy="6478"/>
          </a:xfrm>
          <a:custGeom>
            <a:rect b="b" l="l" r="r" t="t"/>
            <a:pathLst>
              <a:path extrusionOk="0" h="399" w="4247">
                <a:moveTo>
                  <a:pt x="0" y="1"/>
                </a:moveTo>
                <a:lnTo>
                  <a:pt x="0" y="399"/>
                </a:lnTo>
                <a:lnTo>
                  <a:pt x="4247" y="399"/>
                </a:lnTo>
                <a:lnTo>
                  <a:pt x="42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p:nvPr/>
        </p:nvSpPr>
        <p:spPr>
          <a:xfrm>
            <a:off x="4767500" y="4973023"/>
            <a:ext cx="68950" cy="6494"/>
          </a:xfrm>
          <a:custGeom>
            <a:rect b="b" l="l" r="r" t="t"/>
            <a:pathLst>
              <a:path extrusionOk="0" h="400" w="4247">
                <a:moveTo>
                  <a:pt x="0" y="0"/>
                </a:moveTo>
                <a:lnTo>
                  <a:pt x="0" y="400"/>
                </a:lnTo>
                <a:lnTo>
                  <a:pt x="4247" y="400"/>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2"/>
          <p:cNvSpPr/>
          <p:nvPr/>
        </p:nvSpPr>
        <p:spPr>
          <a:xfrm>
            <a:off x="4767500" y="5006451"/>
            <a:ext cx="68950" cy="6478"/>
          </a:xfrm>
          <a:custGeom>
            <a:rect b="b" l="l" r="r" t="t"/>
            <a:pathLst>
              <a:path extrusionOk="0" h="399" w="4247">
                <a:moveTo>
                  <a:pt x="0" y="0"/>
                </a:moveTo>
                <a:lnTo>
                  <a:pt x="0" y="398"/>
                </a:lnTo>
                <a:lnTo>
                  <a:pt x="4247" y="398"/>
                </a:lnTo>
                <a:lnTo>
                  <a:pt x="4247"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p:nvPr/>
        </p:nvSpPr>
        <p:spPr>
          <a:xfrm>
            <a:off x="5292751" y="5037898"/>
            <a:ext cx="919485" cy="39240"/>
          </a:xfrm>
          <a:custGeom>
            <a:rect b="b" l="l" r="r" t="t"/>
            <a:pathLst>
              <a:path extrusionOk="0" h="2417" w="56636">
                <a:moveTo>
                  <a:pt x="0" y="0"/>
                </a:moveTo>
                <a:lnTo>
                  <a:pt x="0" y="2417"/>
                </a:lnTo>
                <a:lnTo>
                  <a:pt x="56636" y="2417"/>
                </a:lnTo>
                <a:lnTo>
                  <a:pt x="56636" y="0"/>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2"/>
          <p:cNvSpPr/>
          <p:nvPr/>
        </p:nvSpPr>
        <p:spPr>
          <a:xfrm>
            <a:off x="5110594" y="4441392"/>
            <a:ext cx="439546" cy="635746"/>
          </a:xfrm>
          <a:custGeom>
            <a:rect b="b" l="l" r="r" t="t"/>
            <a:pathLst>
              <a:path extrusionOk="0" h="39159" w="27074">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p:nvPr/>
        </p:nvSpPr>
        <p:spPr>
          <a:xfrm>
            <a:off x="5110594" y="5044067"/>
            <a:ext cx="439546" cy="33071"/>
          </a:xfrm>
          <a:custGeom>
            <a:rect b="b" l="l" r="r" t="t"/>
            <a:pathLst>
              <a:path extrusionOk="0" h="2037" w="27074">
                <a:moveTo>
                  <a:pt x="1" y="1"/>
                </a:moveTo>
                <a:lnTo>
                  <a:pt x="1" y="2037"/>
                </a:lnTo>
                <a:lnTo>
                  <a:pt x="27073" y="2037"/>
                </a:lnTo>
                <a:lnTo>
                  <a:pt x="27073"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2"/>
          <p:cNvSpPr/>
          <p:nvPr/>
        </p:nvSpPr>
        <p:spPr>
          <a:xfrm>
            <a:off x="5250231" y="4804114"/>
            <a:ext cx="160288" cy="273024"/>
          </a:xfrm>
          <a:custGeom>
            <a:rect b="b" l="l" r="r" t="t"/>
            <a:pathLst>
              <a:path extrusionOk="0" h="16817" w="9873">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p:nvPr/>
        </p:nvSpPr>
        <p:spPr>
          <a:xfrm>
            <a:off x="5039939" y="4430255"/>
            <a:ext cx="576602" cy="274274"/>
          </a:xfrm>
          <a:custGeom>
            <a:rect b="b" l="l" r="r" t="t"/>
            <a:pathLst>
              <a:path extrusionOk="0" h="16894" w="35516">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2"/>
          <p:cNvSpPr/>
          <p:nvPr/>
        </p:nvSpPr>
        <p:spPr>
          <a:xfrm>
            <a:off x="2608618" y="4982456"/>
            <a:ext cx="4285602" cy="279729"/>
          </a:xfrm>
          <a:custGeom>
            <a:rect b="b" l="l" r="r" t="t"/>
            <a:pathLst>
              <a:path extrusionOk="0" h="17230" w="263973">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p:nvPr/>
        </p:nvSpPr>
        <p:spPr>
          <a:xfrm>
            <a:off x="2249581" y="4283555"/>
            <a:ext cx="499113" cy="646234"/>
          </a:xfrm>
          <a:custGeom>
            <a:rect b="b" l="l" r="r" t="t"/>
            <a:pathLst>
              <a:path extrusionOk="0" h="39805" w="30743">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2"/>
          <p:cNvSpPr/>
          <p:nvPr/>
        </p:nvSpPr>
        <p:spPr>
          <a:xfrm>
            <a:off x="2403684" y="4532129"/>
            <a:ext cx="199690" cy="609640"/>
          </a:xfrm>
          <a:custGeom>
            <a:rect b="b" l="l" r="r" t="t"/>
            <a:pathLst>
              <a:path extrusionOk="0" h="37551" w="1230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2"/>
          <p:cNvSpPr/>
          <p:nvPr/>
        </p:nvSpPr>
        <p:spPr>
          <a:xfrm>
            <a:off x="2549052" y="3946062"/>
            <a:ext cx="603098" cy="781033"/>
          </a:xfrm>
          <a:custGeom>
            <a:rect b="b" l="l" r="r" t="t"/>
            <a:pathLst>
              <a:path extrusionOk="0" h="48108" w="37148">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2"/>
          <p:cNvSpPr/>
          <p:nvPr/>
        </p:nvSpPr>
        <p:spPr>
          <a:xfrm>
            <a:off x="2730770" y="4244835"/>
            <a:ext cx="235667" cy="896935"/>
          </a:xfrm>
          <a:custGeom>
            <a:rect b="b" l="l" r="r" t="t"/>
            <a:pathLst>
              <a:path extrusionOk="0" h="55247" w="14516">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2"/>
          <p:cNvSpPr/>
          <p:nvPr/>
        </p:nvSpPr>
        <p:spPr>
          <a:xfrm>
            <a:off x="2723254" y="5155943"/>
            <a:ext cx="3958044" cy="212467"/>
          </a:xfrm>
          <a:custGeom>
            <a:rect b="b" l="l" r="r" t="t"/>
            <a:pathLst>
              <a:path extrusionOk="0" h="13087" w="243797">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p:nvPr/>
        </p:nvSpPr>
        <p:spPr>
          <a:xfrm>
            <a:off x="3252515" y="4475842"/>
            <a:ext cx="393618" cy="509665"/>
          </a:xfrm>
          <a:custGeom>
            <a:rect b="b" l="l" r="r" t="t"/>
            <a:pathLst>
              <a:path extrusionOk="0" h="31393" w="24245">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2"/>
          <p:cNvSpPr/>
          <p:nvPr/>
        </p:nvSpPr>
        <p:spPr>
          <a:xfrm>
            <a:off x="3374001" y="4672059"/>
            <a:ext cx="157885" cy="480832"/>
          </a:xfrm>
          <a:custGeom>
            <a:rect b="b" l="l" r="r" t="t"/>
            <a:pathLst>
              <a:path extrusionOk="0" h="29617" w="9725">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2"/>
          <p:cNvSpPr/>
          <p:nvPr/>
        </p:nvSpPr>
        <p:spPr>
          <a:xfrm>
            <a:off x="4918015" y="4500341"/>
            <a:ext cx="376084" cy="486969"/>
          </a:xfrm>
          <a:custGeom>
            <a:rect b="b" l="l" r="r" t="t"/>
            <a:pathLst>
              <a:path extrusionOk="0" h="29995" w="23165">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2"/>
          <p:cNvSpPr/>
          <p:nvPr/>
        </p:nvSpPr>
        <p:spPr>
          <a:xfrm>
            <a:off x="5027097" y="4687482"/>
            <a:ext cx="150888" cy="459743"/>
          </a:xfrm>
          <a:custGeom>
            <a:rect b="b" l="l" r="r" t="t"/>
            <a:pathLst>
              <a:path extrusionOk="0" h="28318" w="9294">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2"/>
          <p:cNvSpPr/>
          <p:nvPr/>
        </p:nvSpPr>
        <p:spPr>
          <a:xfrm>
            <a:off x="4684653" y="4697905"/>
            <a:ext cx="261237" cy="338208"/>
          </a:xfrm>
          <a:custGeom>
            <a:rect b="b" l="l" r="r" t="t"/>
            <a:pathLst>
              <a:path extrusionOk="0" h="20832" w="16091">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2"/>
          <p:cNvSpPr/>
          <p:nvPr/>
        </p:nvSpPr>
        <p:spPr>
          <a:xfrm>
            <a:off x="4765324" y="4827980"/>
            <a:ext cx="104732" cy="319050"/>
          </a:xfrm>
          <a:custGeom>
            <a:rect b="b" l="l" r="r" t="t"/>
            <a:pathLst>
              <a:path extrusionOk="0" h="19652" w="6451">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2"/>
          <p:cNvSpPr/>
          <p:nvPr/>
        </p:nvSpPr>
        <p:spPr>
          <a:xfrm>
            <a:off x="3468960" y="4579730"/>
            <a:ext cx="333240" cy="431429"/>
          </a:xfrm>
          <a:custGeom>
            <a:rect b="b" l="l" r="r" t="t"/>
            <a:pathLst>
              <a:path extrusionOk="0" h="26574" w="20526">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p:nvPr/>
        </p:nvSpPr>
        <p:spPr>
          <a:xfrm>
            <a:off x="3571857" y="4745701"/>
            <a:ext cx="133598" cy="406995"/>
          </a:xfrm>
          <a:custGeom>
            <a:rect b="b" l="l" r="r" t="t"/>
            <a:pathLst>
              <a:path extrusionOk="0" h="25069" w="8229">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2"/>
          <p:cNvSpPr/>
          <p:nvPr/>
        </p:nvSpPr>
        <p:spPr>
          <a:xfrm>
            <a:off x="5753298" y="4441268"/>
            <a:ext cx="394397" cy="510639"/>
          </a:xfrm>
          <a:custGeom>
            <a:rect b="b" l="l" r="r" t="t"/>
            <a:pathLst>
              <a:path extrusionOk="0" h="31453" w="24293">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2"/>
          <p:cNvSpPr/>
          <p:nvPr/>
        </p:nvSpPr>
        <p:spPr>
          <a:xfrm>
            <a:off x="5867113" y="4667545"/>
            <a:ext cx="158129" cy="481741"/>
          </a:xfrm>
          <a:custGeom>
            <a:rect b="b" l="l" r="r" t="t"/>
            <a:pathLst>
              <a:path extrusionOk="0" h="29673" w="974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2"/>
          <p:cNvSpPr/>
          <p:nvPr/>
        </p:nvSpPr>
        <p:spPr>
          <a:xfrm>
            <a:off x="6030372" y="4204458"/>
            <a:ext cx="476530" cy="617157"/>
          </a:xfrm>
          <a:custGeom>
            <a:rect b="b" l="l" r="r" t="t"/>
            <a:pathLst>
              <a:path extrusionOk="0" h="38014" w="29352">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6174019" y="4440564"/>
            <a:ext cx="186134" cy="708723"/>
          </a:xfrm>
          <a:custGeom>
            <a:rect b="b" l="l" r="r" t="t"/>
            <a:pathLst>
              <a:path extrusionOk="0" h="43654" w="11465">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a:off x="5257667" y="3584249"/>
            <a:ext cx="59794" cy="59810"/>
          </a:xfrm>
          <a:custGeom>
            <a:rect b="b" l="l" r="r" t="t"/>
            <a:pathLst>
              <a:path extrusionOk="0" h="3684" w="3683">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2"/>
          <p:cNvSpPr/>
          <p:nvPr/>
        </p:nvSpPr>
        <p:spPr>
          <a:xfrm>
            <a:off x="5150224" y="3475052"/>
            <a:ext cx="59810" cy="59826"/>
          </a:xfrm>
          <a:custGeom>
            <a:rect b="b" l="l" r="r" t="t"/>
            <a:pathLst>
              <a:path extrusionOk="0" h="3685" w="3684">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p:nvPr/>
        </p:nvSpPr>
        <p:spPr>
          <a:xfrm>
            <a:off x="5257667" y="3475052"/>
            <a:ext cx="59794" cy="59826"/>
          </a:xfrm>
          <a:custGeom>
            <a:rect b="b" l="l" r="r" t="t"/>
            <a:pathLst>
              <a:path extrusionOk="0" h="3685" w="3683">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p:nvPr/>
        </p:nvSpPr>
        <p:spPr>
          <a:xfrm>
            <a:off x="5042797" y="3475052"/>
            <a:ext cx="59842" cy="59826"/>
          </a:xfrm>
          <a:custGeom>
            <a:rect b="b" l="l" r="r" t="t"/>
            <a:pathLst>
              <a:path extrusionOk="0" h="3685" w="3686">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a:off x="5042797" y="3584249"/>
            <a:ext cx="59842" cy="59810"/>
          </a:xfrm>
          <a:custGeom>
            <a:rect b="b" l="l" r="r" t="t"/>
            <a:pathLst>
              <a:path extrusionOk="0" h="3684" w="3686">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p:nvPr/>
        </p:nvSpPr>
        <p:spPr>
          <a:xfrm>
            <a:off x="5042797" y="3693429"/>
            <a:ext cx="59842" cy="59794"/>
          </a:xfrm>
          <a:custGeom>
            <a:rect b="b" l="l" r="r" t="t"/>
            <a:pathLst>
              <a:path extrusionOk="0" h="3683" w="3686">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2"/>
          <p:cNvSpPr/>
          <p:nvPr/>
        </p:nvSpPr>
        <p:spPr>
          <a:xfrm>
            <a:off x="5150224" y="3693429"/>
            <a:ext cx="59810" cy="59794"/>
          </a:xfrm>
          <a:custGeom>
            <a:rect b="b" l="l" r="r" t="t"/>
            <a:pathLst>
              <a:path extrusionOk="0" h="3683" w="3684">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p:nvPr/>
        </p:nvSpPr>
        <p:spPr>
          <a:xfrm>
            <a:off x="5150224" y="3802593"/>
            <a:ext cx="59810" cy="59842"/>
          </a:xfrm>
          <a:custGeom>
            <a:rect b="b" l="l" r="r" t="t"/>
            <a:pathLst>
              <a:path extrusionOk="0" h="3686" w="3684">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2"/>
          <p:cNvSpPr txBox="1"/>
          <p:nvPr/>
        </p:nvSpPr>
        <p:spPr>
          <a:xfrm>
            <a:off x="2593550" y="2057150"/>
            <a:ext cx="3924900" cy="61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rgbClr val="3E7067"/>
                </a:solidFill>
                <a:latin typeface="Montserrat ExtraBold"/>
                <a:ea typeface="Montserrat ExtraBold"/>
                <a:cs typeface="Montserrat ExtraBold"/>
                <a:sym typeface="Montserrat ExtraBold"/>
              </a:rPr>
              <a:t>MODELING</a:t>
            </a:r>
            <a:endParaRPr sz="4400">
              <a:solidFill>
                <a:srgbClr val="3E7067"/>
              </a:solidFill>
              <a:latin typeface="Montserrat ExtraBold"/>
              <a:ea typeface="Montserrat ExtraBold"/>
              <a:cs typeface="Montserrat ExtraBold"/>
              <a:sym typeface="Montserrat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3" name="Shape 823"/>
        <p:cNvGrpSpPr/>
        <p:nvPr/>
      </p:nvGrpSpPr>
      <p:grpSpPr>
        <a:xfrm>
          <a:off x="0" y="0"/>
          <a:ext cx="0" cy="0"/>
          <a:chOff x="0" y="0"/>
          <a:chExt cx="0" cy="0"/>
        </a:xfrm>
      </p:grpSpPr>
      <p:sp>
        <p:nvSpPr>
          <p:cNvPr id="824" name="Google Shape;824;p43"/>
          <p:cNvSpPr txBox="1"/>
          <p:nvPr/>
        </p:nvSpPr>
        <p:spPr>
          <a:xfrm>
            <a:off x="3765873" y="2498806"/>
            <a:ext cx="711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EB Garamond"/>
                <a:ea typeface="EB Garamond"/>
                <a:cs typeface="EB Garamond"/>
                <a:sym typeface="EB Garamond"/>
              </a:rPr>
              <a:t>Predict</a:t>
            </a:r>
            <a:endParaRPr b="1" sz="1100">
              <a:solidFill>
                <a:srgbClr val="434343"/>
              </a:solidFill>
              <a:latin typeface="EB Garamond"/>
              <a:ea typeface="EB Garamond"/>
              <a:cs typeface="EB Garamond"/>
              <a:sym typeface="EB Garamond"/>
            </a:endParaRPr>
          </a:p>
        </p:txBody>
      </p:sp>
      <p:sp>
        <p:nvSpPr>
          <p:cNvPr id="825" name="Google Shape;825;p43"/>
          <p:cNvSpPr/>
          <p:nvPr/>
        </p:nvSpPr>
        <p:spPr>
          <a:xfrm>
            <a:off x="4332700" y="1036138"/>
            <a:ext cx="1397400" cy="3474900"/>
          </a:xfrm>
          <a:prstGeom prst="roundRect">
            <a:avLst>
              <a:gd fmla="val 12561" name="adj"/>
            </a:avLst>
          </a:prstGeom>
          <a:noFill/>
          <a:ln cap="flat" cmpd="sng" w="9525">
            <a:solidFill>
              <a:srgbClr val="E2A33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3E7067"/>
              </a:solidFill>
              <a:latin typeface="EB Garamond"/>
              <a:ea typeface="EB Garamond"/>
              <a:cs typeface="EB Garamond"/>
              <a:sym typeface="EB Garamond"/>
            </a:endParaRPr>
          </a:p>
        </p:txBody>
      </p:sp>
      <p:sp>
        <p:nvSpPr>
          <p:cNvPr id="826" name="Google Shape;826;p43"/>
          <p:cNvSpPr/>
          <p:nvPr/>
        </p:nvSpPr>
        <p:spPr>
          <a:xfrm>
            <a:off x="2053550" y="1036138"/>
            <a:ext cx="1755300" cy="3474900"/>
          </a:xfrm>
          <a:prstGeom prst="roundRect">
            <a:avLst>
              <a:gd fmla="val 10950" name="adj"/>
            </a:avLst>
          </a:prstGeom>
          <a:noFill/>
          <a:ln cap="flat" cmpd="sng" w="9525">
            <a:solidFill>
              <a:srgbClr val="559A9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3E7067"/>
              </a:solidFill>
              <a:latin typeface="EB Garamond"/>
              <a:ea typeface="EB Garamond"/>
              <a:cs typeface="EB Garamond"/>
              <a:sym typeface="EB Garamond"/>
            </a:endParaRPr>
          </a:p>
        </p:txBody>
      </p:sp>
      <p:sp>
        <p:nvSpPr>
          <p:cNvPr id="827" name="Google Shape;827;p43"/>
          <p:cNvSpPr/>
          <p:nvPr/>
        </p:nvSpPr>
        <p:spPr>
          <a:xfrm>
            <a:off x="607275" y="1036138"/>
            <a:ext cx="1362000" cy="3474900"/>
          </a:xfrm>
          <a:prstGeom prst="roundRect">
            <a:avLst>
              <a:gd fmla="val 16667" name="adj"/>
            </a:avLst>
          </a:prstGeom>
          <a:noFill/>
          <a:ln cap="flat" cmpd="sng" w="9525">
            <a:solidFill>
              <a:srgbClr val="E2A33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3E7067"/>
              </a:solidFill>
              <a:latin typeface="EB Garamond"/>
              <a:ea typeface="EB Garamond"/>
              <a:cs typeface="EB Garamond"/>
              <a:sym typeface="EB Garamond"/>
            </a:endParaRPr>
          </a:p>
        </p:txBody>
      </p:sp>
      <p:pic>
        <p:nvPicPr>
          <p:cNvPr id="828" name="Google Shape;828;p43">
            <a:hlinkClick r:id="rId3"/>
          </p:cNvPr>
          <p:cNvPicPr preferRelativeResize="0"/>
          <p:nvPr/>
        </p:nvPicPr>
        <p:blipFill>
          <a:blip r:embed="rId4">
            <a:alphaModFix/>
          </a:blip>
          <a:stretch>
            <a:fillRect/>
          </a:stretch>
        </p:blipFill>
        <p:spPr>
          <a:xfrm>
            <a:off x="9537188" y="2399725"/>
            <a:ext cx="2241874" cy="897350"/>
          </a:xfrm>
          <a:prstGeom prst="rect">
            <a:avLst/>
          </a:prstGeom>
          <a:noFill/>
          <a:ln>
            <a:noFill/>
          </a:ln>
        </p:spPr>
      </p:pic>
      <p:sp>
        <p:nvSpPr>
          <p:cNvPr id="829" name="Google Shape;829;p43"/>
          <p:cNvSpPr txBox="1"/>
          <p:nvPr/>
        </p:nvSpPr>
        <p:spPr>
          <a:xfrm>
            <a:off x="2609550" y="344950"/>
            <a:ext cx="3924900" cy="31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rgbClr val="559A90"/>
                </a:solidFill>
                <a:latin typeface="Montserrat ExtraBold"/>
                <a:ea typeface="Montserrat ExtraBold"/>
                <a:cs typeface="Montserrat ExtraBold"/>
                <a:sym typeface="Montserrat ExtraBold"/>
              </a:rPr>
              <a:t>MODELING ROADMAP</a:t>
            </a:r>
            <a:endParaRPr sz="2100">
              <a:solidFill>
                <a:srgbClr val="559A90"/>
              </a:solidFill>
              <a:latin typeface="Montserrat ExtraBold"/>
              <a:ea typeface="Montserrat ExtraBold"/>
              <a:cs typeface="Montserrat ExtraBold"/>
              <a:sym typeface="Montserrat ExtraBold"/>
            </a:endParaRPr>
          </a:p>
        </p:txBody>
      </p:sp>
      <p:sp>
        <p:nvSpPr>
          <p:cNvPr id="830" name="Google Shape;830;p43"/>
          <p:cNvSpPr/>
          <p:nvPr/>
        </p:nvSpPr>
        <p:spPr>
          <a:xfrm>
            <a:off x="718105" y="1128197"/>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Slope </a:t>
            </a:r>
            <a:endParaRPr b="1" sz="1200">
              <a:solidFill>
                <a:srgbClr val="7F6000"/>
              </a:solidFill>
              <a:latin typeface="EB Garamond"/>
              <a:ea typeface="EB Garamond"/>
              <a:cs typeface="EB Garamond"/>
              <a:sym typeface="EB Garamond"/>
            </a:endParaRPr>
          </a:p>
        </p:txBody>
      </p:sp>
      <p:sp>
        <p:nvSpPr>
          <p:cNvPr id="831" name="Google Shape;831;p43"/>
          <p:cNvSpPr/>
          <p:nvPr/>
        </p:nvSpPr>
        <p:spPr>
          <a:xfrm>
            <a:off x="4387905" y="2537859"/>
            <a:ext cx="1270800" cy="477300"/>
          </a:xfrm>
          <a:prstGeom prst="roundRect">
            <a:avLst>
              <a:gd fmla="val 16667" name="adj"/>
            </a:avLst>
          </a:prstGeom>
          <a:solidFill>
            <a:srgbClr val="559A90"/>
          </a:solidFill>
          <a:ln cap="flat" cmpd="sng" w="9525">
            <a:solidFill>
              <a:srgbClr val="3E70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B Garamond"/>
                <a:ea typeface="EB Garamond"/>
                <a:cs typeface="EB Garamond"/>
                <a:sym typeface="EB Garamond"/>
              </a:rPr>
              <a:t>Septic System Permits</a:t>
            </a:r>
            <a:endParaRPr b="1">
              <a:solidFill>
                <a:schemeClr val="lt1"/>
              </a:solidFill>
              <a:latin typeface="EB Garamond"/>
              <a:ea typeface="EB Garamond"/>
              <a:cs typeface="EB Garamond"/>
              <a:sym typeface="EB Garamond"/>
            </a:endParaRPr>
          </a:p>
        </p:txBody>
      </p:sp>
      <p:sp>
        <p:nvSpPr>
          <p:cNvPr id="832" name="Google Shape;832;p43"/>
          <p:cNvSpPr/>
          <p:nvPr/>
        </p:nvSpPr>
        <p:spPr>
          <a:xfrm>
            <a:off x="4387905" y="3401563"/>
            <a:ext cx="1270800" cy="477300"/>
          </a:xfrm>
          <a:prstGeom prst="roundRect">
            <a:avLst>
              <a:gd fmla="val 16667" name="adj"/>
            </a:avLst>
          </a:prstGeom>
          <a:solidFill>
            <a:srgbClr val="E2A334"/>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chemeClr val="lt1"/>
                </a:solidFill>
                <a:latin typeface="EB Garamond"/>
                <a:ea typeface="EB Garamond"/>
                <a:cs typeface="EB Garamond"/>
                <a:sym typeface="EB Garamond"/>
              </a:rPr>
              <a:t>Suitable Land Parcels</a:t>
            </a:r>
            <a:endParaRPr b="1">
              <a:solidFill>
                <a:schemeClr val="lt1"/>
              </a:solidFill>
              <a:latin typeface="EB Garamond"/>
              <a:ea typeface="EB Garamond"/>
              <a:cs typeface="EB Garamond"/>
              <a:sym typeface="EB Garamond"/>
            </a:endParaRPr>
          </a:p>
        </p:txBody>
      </p:sp>
      <p:sp>
        <p:nvSpPr>
          <p:cNvPr id="833" name="Google Shape;833;p43"/>
          <p:cNvSpPr txBox="1"/>
          <p:nvPr/>
        </p:nvSpPr>
        <p:spPr>
          <a:xfrm>
            <a:off x="4988586" y="3032086"/>
            <a:ext cx="711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EB Garamond"/>
                <a:ea typeface="EB Garamond"/>
                <a:cs typeface="EB Garamond"/>
                <a:sym typeface="EB Garamond"/>
              </a:rPr>
              <a:t>Identify</a:t>
            </a:r>
            <a:endParaRPr b="1" sz="1200">
              <a:solidFill>
                <a:srgbClr val="434343"/>
              </a:solidFill>
              <a:latin typeface="EB Garamond"/>
              <a:ea typeface="EB Garamond"/>
              <a:cs typeface="EB Garamond"/>
              <a:sym typeface="EB Garamond"/>
            </a:endParaRPr>
          </a:p>
        </p:txBody>
      </p:sp>
      <p:cxnSp>
        <p:nvCxnSpPr>
          <p:cNvPr id="834" name="Google Shape;834;p43"/>
          <p:cNvCxnSpPr>
            <a:stCxn id="832" idx="0"/>
            <a:endCxn id="831" idx="2"/>
          </p:cNvCxnSpPr>
          <p:nvPr/>
        </p:nvCxnSpPr>
        <p:spPr>
          <a:xfrm rot="10800000">
            <a:off x="5023305" y="3015163"/>
            <a:ext cx="0" cy="386400"/>
          </a:xfrm>
          <a:prstGeom prst="straightConnector1">
            <a:avLst/>
          </a:prstGeom>
          <a:noFill/>
          <a:ln cap="flat" cmpd="sng" w="9525">
            <a:solidFill>
              <a:srgbClr val="999999"/>
            </a:solidFill>
            <a:prstDash val="solid"/>
            <a:round/>
            <a:headEnd len="med" w="med" type="stealth"/>
            <a:tailEnd len="med" w="med" type="stealth"/>
          </a:ln>
        </p:spPr>
      </p:cxnSp>
      <p:sp>
        <p:nvSpPr>
          <p:cNvPr id="835" name="Google Shape;835;p43"/>
          <p:cNvSpPr txBox="1"/>
          <p:nvPr/>
        </p:nvSpPr>
        <p:spPr>
          <a:xfrm>
            <a:off x="4104405" y="622415"/>
            <a:ext cx="1837800" cy="37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3E7067"/>
                </a:solidFill>
                <a:latin typeface="Montserrat ExtraBold"/>
                <a:ea typeface="Montserrat ExtraBold"/>
                <a:cs typeface="Montserrat ExtraBold"/>
                <a:sym typeface="Montserrat ExtraBold"/>
              </a:rPr>
              <a:t>TARGET VARIABLE</a:t>
            </a:r>
            <a:endParaRPr sz="1300">
              <a:solidFill>
                <a:srgbClr val="3E7067"/>
              </a:solidFill>
              <a:latin typeface="Montserrat ExtraBold"/>
              <a:ea typeface="Montserrat ExtraBold"/>
              <a:cs typeface="Montserrat ExtraBold"/>
              <a:sym typeface="Montserrat ExtraBold"/>
            </a:endParaRPr>
          </a:p>
        </p:txBody>
      </p:sp>
      <p:sp>
        <p:nvSpPr>
          <p:cNvPr id="836" name="Google Shape;836;p43"/>
          <p:cNvSpPr/>
          <p:nvPr/>
        </p:nvSpPr>
        <p:spPr>
          <a:xfrm>
            <a:off x="718105" y="1466847"/>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Land Cover </a:t>
            </a:r>
            <a:endParaRPr b="1" sz="1200">
              <a:solidFill>
                <a:srgbClr val="7F6000"/>
              </a:solidFill>
              <a:latin typeface="EB Garamond"/>
              <a:ea typeface="EB Garamond"/>
              <a:cs typeface="EB Garamond"/>
              <a:sym typeface="EB Garamond"/>
            </a:endParaRPr>
          </a:p>
        </p:txBody>
      </p:sp>
      <p:sp>
        <p:nvSpPr>
          <p:cNvPr id="837" name="Google Shape;837;p43"/>
          <p:cNvSpPr/>
          <p:nvPr/>
        </p:nvSpPr>
        <p:spPr>
          <a:xfrm>
            <a:off x="718105" y="1805497"/>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Soil Type </a:t>
            </a:r>
            <a:endParaRPr b="1" sz="1200">
              <a:solidFill>
                <a:srgbClr val="7F6000"/>
              </a:solidFill>
              <a:latin typeface="EB Garamond"/>
              <a:ea typeface="EB Garamond"/>
              <a:cs typeface="EB Garamond"/>
              <a:sym typeface="EB Garamond"/>
            </a:endParaRPr>
          </a:p>
        </p:txBody>
      </p:sp>
      <p:sp>
        <p:nvSpPr>
          <p:cNvPr id="838" name="Google Shape;838;p43"/>
          <p:cNvSpPr/>
          <p:nvPr/>
        </p:nvSpPr>
        <p:spPr>
          <a:xfrm>
            <a:off x="718105" y="2144147"/>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Waterbody </a:t>
            </a:r>
            <a:endParaRPr b="1" sz="1200">
              <a:solidFill>
                <a:srgbClr val="7F6000"/>
              </a:solidFill>
              <a:latin typeface="EB Garamond"/>
              <a:ea typeface="EB Garamond"/>
              <a:cs typeface="EB Garamond"/>
              <a:sym typeface="EB Garamond"/>
            </a:endParaRPr>
          </a:p>
        </p:txBody>
      </p:sp>
      <p:sp>
        <p:nvSpPr>
          <p:cNvPr id="839" name="Google Shape;839;p43"/>
          <p:cNvSpPr/>
          <p:nvPr/>
        </p:nvSpPr>
        <p:spPr>
          <a:xfrm>
            <a:off x="718105" y="2482797"/>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Road </a:t>
            </a:r>
            <a:endParaRPr b="1" sz="1200">
              <a:solidFill>
                <a:srgbClr val="7F6000"/>
              </a:solidFill>
              <a:latin typeface="EB Garamond"/>
              <a:ea typeface="EB Garamond"/>
              <a:cs typeface="EB Garamond"/>
              <a:sym typeface="EB Garamond"/>
            </a:endParaRPr>
          </a:p>
        </p:txBody>
      </p:sp>
      <p:sp>
        <p:nvSpPr>
          <p:cNvPr id="840" name="Google Shape;840;p43"/>
          <p:cNvSpPr/>
          <p:nvPr/>
        </p:nvSpPr>
        <p:spPr>
          <a:xfrm>
            <a:off x="718105" y="2821447"/>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Natural Area </a:t>
            </a:r>
            <a:endParaRPr b="1" sz="1200">
              <a:solidFill>
                <a:srgbClr val="7F6000"/>
              </a:solidFill>
              <a:latin typeface="EB Garamond"/>
              <a:ea typeface="EB Garamond"/>
              <a:cs typeface="EB Garamond"/>
              <a:sym typeface="EB Garamond"/>
            </a:endParaRPr>
          </a:p>
        </p:txBody>
      </p:sp>
      <p:sp>
        <p:nvSpPr>
          <p:cNvPr id="841" name="Google Shape;841;p43"/>
          <p:cNvSpPr/>
          <p:nvPr/>
        </p:nvSpPr>
        <p:spPr>
          <a:xfrm>
            <a:off x="718105" y="3160097"/>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 Landslide</a:t>
            </a:r>
            <a:endParaRPr b="1" sz="1200">
              <a:solidFill>
                <a:srgbClr val="7F6000"/>
              </a:solidFill>
              <a:latin typeface="EB Garamond"/>
              <a:ea typeface="EB Garamond"/>
              <a:cs typeface="EB Garamond"/>
              <a:sym typeface="EB Garamond"/>
            </a:endParaRPr>
          </a:p>
        </p:txBody>
      </p:sp>
      <p:sp>
        <p:nvSpPr>
          <p:cNvPr id="842" name="Google Shape;842;p43"/>
          <p:cNvSpPr/>
          <p:nvPr/>
        </p:nvSpPr>
        <p:spPr>
          <a:xfrm>
            <a:off x="719930" y="3589847"/>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7F6000"/>
                </a:solidFill>
                <a:latin typeface="EB Garamond"/>
                <a:ea typeface="EB Garamond"/>
                <a:cs typeface="EB Garamond"/>
                <a:sym typeface="EB Garamond"/>
              </a:rPr>
              <a:t>Property Value</a:t>
            </a:r>
            <a:r>
              <a:rPr b="1" lang="en" sz="1200">
                <a:solidFill>
                  <a:srgbClr val="7F6000"/>
                </a:solidFill>
                <a:latin typeface="EB Garamond"/>
                <a:ea typeface="EB Garamond"/>
                <a:cs typeface="EB Garamond"/>
                <a:sym typeface="EB Garamond"/>
              </a:rPr>
              <a:t> </a:t>
            </a:r>
            <a:endParaRPr b="1" sz="1200">
              <a:solidFill>
                <a:srgbClr val="7F6000"/>
              </a:solidFill>
              <a:latin typeface="EB Garamond"/>
              <a:ea typeface="EB Garamond"/>
              <a:cs typeface="EB Garamond"/>
              <a:sym typeface="EB Garamond"/>
            </a:endParaRPr>
          </a:p>
        </p:txBody>
      </p:sp>
      <p:sp>
        <p:nvSpPr>
          <p:cNvPr id="843" name="Google Shape;843;p43"/>
          <p:cNvSpPr/>
          <p:nvPr/>
        </p:nvSpPr>
        <p:spPr>
          <a:xfrm>
            <a:off x="718105" y="4019597"/>
            <a:ext cx="1136700" cy="3387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n" sz="1200">
                <a:solidFill>
                  <a:srgbClr val="7F6000"/>
                </a:solidFill>
                <a:latin typeface="EB Garamond"/>
                <a:ea typeface="EB Garamond"/>
                <a:cs typeface="EB Garamond"/>
                <a:sym typeface="EB Garamond"/>
              </a:rPr>
              <a:t>Previous Development</a:t>
            </a:r>
            <a:endParaRPr b="1" sz="1200">
              <a:solidFill>
                <a:srgbClr val="7F6000"/>
              </a:solidFill>
              <a:latin typeface="EB Garamond"/>
              <a:ea typeface="EB Garamond"/>
              <a:cs typeface="EB Garamond"/>
              <a:sym typeface="EB Garamond"/>
            </a:endParaRPr>
          </a:p>
        </p:txBody>
      </p:sp>
      <p:sp>
        <p:nvSpPr>
          <p:cNvPr id="844" name="Google Shape;844;p43"/>
          <p:cNvSpPr txBox="1"/>
          <p:nvPr/>
        </p:nvSpPr>
        <p:spPr>
          <a:xfrm>
            <a:off x="1158630" y="622413"/>
            <a:ext cx="1837800" cy="37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3E7067"/>
                </a:solidFill>
                <a:latin typeface="Montserrat ExtraBold"/>
                <a:ea typeface="Montserrat ExtraBold"/>
                <a:cs typeface="Montserrat ExtraBold"/>
                <a:sym typeface="Montserrat ExtraBold"/>
              </a:rPr>
              <a:t>FEATURES</a:t>
            </a:r>
            <a:endParaRPr sz="1300">
              <a:solidFill>
                <a:srgbClr val="3E7067"/>
              </a:solidFill>
              <a:latin typeface="Montserrat ExtraBold"/>
              <a:ea typeface="Montserrat ExtraBold"/>
              <a:cs typeface="Montserrat ExtraBold"/>
              <a:sym typeface="Montserrat ExtraBold"/>
            </a:endParaRPr>
          </a:p>
        </p:txBody>
      </p:sp>
      <p:sp>
        <p:nvSpPr>
          <p:cNvPr id="845" name="Google Shape;845;p43"/>
          <p:cNvSpPr/>
          <p:nvPr/>
        </p:nvSpPr>
        <p:spPr>
          <a:xfrm>
            <a:off x="2157943" y="1128195"/>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3E7067"/>
                </a:solidFill>
                <a:latin typeface="EB Garamond"/>
                <a:ea typeface="EB Garamond"/>
                <a:cs typeface="EB Garamond"/>
                <a:sym typeface="EB Garamond"/>
              </a:rPr>
              <a:t>Slope Min/Max/Avg </a:t>
            </a:r>
            <a:endParaRPr b="1" sz="1200">
              <a:solidFill>
                <a:srgbClr val="3E7067"/>
              </a:solidFill>
              <a:latin typeface="EB Garamond"/>
              <a:ea typeface="EB Garamond"/>
              <a:cs typeface="EB Garamond"/>
              <a:sym typeface="EB Garamond"/>
            </a:endParaRPr>
          </a:p>
        </p:txBody>
      </p:sp>
      <p:sp>
        <p:nvSpPr>
          <p:cNvPr id="846" name="Google Shape;846;p43"/>
          <p:cNvSpPr/>
          <p:nvPr/>
        </p:nvSpPr>
        <p:spPr>
          <a:xfrm>
            <a:off x="2157943" y="1466845"/>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3E7067"/>
                </a:solidFill>
                <a:latin typeface="EB Garamond"/>
                <a:ea typeface="EB Garamond"/>
                <a:cs typeface="EB Garamond"/>
                <a:sym typeface="EB Garamond"/>
              </a:rPr>
              <a:t>Land Type % </a:t>
            </a:r>
            <a:endParaRPr b="1" sz="1200">
              <a:solidFill>
                <a:srgbClr val="3E7067"/>
              </a:solidFill>
              <a:latin typeface="EB Garamond"/>
              <a:ea typeface="EB Garamond"/>
              <a:cs typeface="EB Garamond"/>
              <a:sym typeface="EB Garamond"/>
            </a:endParaRPr>
          </a:p>
        </p:txBody>
      </p:sp>
      <p:sp>
        <p:nvSpPr>
          <p:cNvPr id="847" name="Google Shape;847;p43"/>
          <p:cNvSpPr/>
          <p:nvPr/>
        </p:nvSpPr>
        <p:spPr>
          <a:xfrm>
            <a:off x="2157943" y="1805495"/>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3E7067"/>
                </a:solidFill>
                <a:latin typeface="EB Garamond"/>
                <a:ea typeface="EB Garamond"/>
                <a:cs typeface="EB Garamond"/>
                <a:sym typeface="EB Garamond"/>
              </a:rPr>
              <a:t>Soil Type % </a:t>
            </a:r>
            <a:endParaRPr b="1" sz="1200">
              <a:solidFill>
                <a:srgbClr val="3E7067"/>
              </a:solidFill>
              <a:latin typeface="EB Garamond"/>
              <a:ea typeface="EB Garamond"/>
              <a:cs typeface="EB Garamond"/>
              <a:sym typeface="EB Garamond"/>
            </a:endParaRPr>
          </a:p>
        </p:txBody>
      </p:sp>
      <p:sp>
        <p:nvSpPr>
          <p:cNvPr id="848" name="Google Shape;848;p43"/>
          <p:cNvSpPr/>
          <p:nvPr/>
        </p:nvSpPr>
        <p:spPr>
          <a:xfrm>
            <a:off x="2157943" y="2144145"/>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rgbClr val="3E7067"/>
                </a:solidFill>
                <a:latin typeface="EB Garamond"/>
                <a:ea typeface="EB Garamond"/>
                <a:cs typeface="EB Garamond"/>
                <a:sym typeface="EB Garamond"/>
              </a:rPr>
              <a:t>Waterbody Spatial Lag</a:t>
            </a:r>
            <a:endParaRPr b="1" sz="1000">
              <a:solidFill>
                <a:srgbClr val="3E7067"/>
              </a:solidFill>
              <a:latin typeface="EB Garamond"/>
              <a:ea typeface="EB Garamond"/>
              <a:cs typeface="EB Garamond"/>
              <a:sym typeface="EB Garamond"/>
            </a:endParaRPr>
          </a:p>
        </p:txBody>
      </p:sp>
      <p:sp>
        <p:nvSpPr>
          <p:cNvPr id="849" name="Google Shape;849;p43"/>
          <p:cNvSpPr/>
          <p:nvPr/>
        </p:nvSpPr>
        <p:spPr>
          <a:xfrm>
            <a:off x="2157943" y="2482795"/>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rgbClr val="3E7067"/>
                </a:solidFill>
                <a:latin typeface="EB Garamond"/>
                <a:ea typeface="EB Garamond"/>
                <a:cs typeface="EB Garamond"/>
                <a:sym typeface="EB Garamond"/>
              </a:rPr>
              <a:t>Road Spatial Lag </a:t>
            </a:r>
            <a:endParaRPr b="1" sz="1000">
              <a:solidFill>
                <a:srgbClr val="3E7067"/>
              </a:solidFill>
              <a:latin typeface="EB Garamond"/>
              <a:ea typeface="EB Garamond"/>
              <a:cs typeface="EB Garamond"/>
              <a:sym typeface="EB Garamond"/>
            </a:endParaRPr>
          </a:p>
        </p:txBody>
      </p:sp>
      <p:sp>
        <p:nvSpPr>
          <p:cNvPr id="850" name="Google Shape;850;p43"/>
          <p:cNvSpPr/>
          <p:nvPr/>
        </p:nvSpPr>
        <p:spPr>
          <a:xfrm>
            <a:off x="2157943" y="2821445"/>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3E7067"/>
                </a:solidFill>
                <a:latin typeface="EB Garamond"/>
                <a:ea typeface="EB Garamond"/>
                <a:cs typeface="EB Garamond"/>
                <a:sym typeface="EB Garamond"/>
              </a:rPr>
              <a:t>Natural Area?</a:t>
            </a:r>
            <a:endParaRPr b="1" sz="1200">
              <a:solidFill>
                <a:srgbClr val="3E7067"/>
              </a:solidFill>
              <a:latin typeface="EB Garamond"/>
              <a:ea typeface="EB Garamond"/>
              <a:cs typeface="EB Garamond"/>
              <a:sym typeface="EB Garamond"/>
            </a:endParaRPr>
          </a:p>
        </p:txBody>
      </p:sp>
      <p:sp>
        <p:nvSpPr>
          <p:cNvPr id="851" name="Google Shape;851;p43"/>
          <p:cNvSpPr/>
          <p:nvPr/>
        </p:nvSpPr>
        <p:spPr>
          <a:xfrm>
            <a:off x="2157943" y="3160095"/>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3E7067"/>
                </a:solidFill>
                <a:latin typeface="EB Garamond"/>
                <a:ea typeface="EB Garamond"/>
                <a:cs typeface="EB Garamond"/>
                <a:sym typeface="EB Garamond"/>
              </a:rPr>
              <a:t>Landslide Spatial Lag</a:t>
            </a:r>
            <a:endParaRPr b="1" sz="1200">
              <a:solidFill>
                <a:srgbClr val="3E7067"/>
              </a:solidFill>
              <a:latin typeface="EB Garamond"/>
              <a:ea typeface="EB Garamond"/>
              <a:cs typeface="EB Garamond"/>
              <a:sym typeface="EB Garamond"/>
            </a:endParaRPr>
          </a:p>
        </p:txBody>
      </p:sp>
      <p:sp>
        <p:nvSpPr>
          <p:cNvPr id="852" name="Google Shape;852;p43"/>
          <p:cNvSpPr/>
          <p:nvPr/>
        </p:nvSpPr>
        <p:spPr>
          <a:xfrm>
            <a:off x="2157950" y="3498732"/>
            <a:ext cx="1533600" cy="4773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n" sz="1100">
                <a:solidFill>
                  <a:srgbClr val="3E7067"/>
                </a:solidFill>
                <a:latin typeface="EB Garamond"/>
                <a:ea typeface="EB Garamond"/>
                <a:cs typeface="EB Garamond"/>
                <a:sym typeface="EB Garamond"/>
              </a:rPr>
              <a:t>Inflation Adjusted Property Value</a:t>
            </a:r>
            <a:r>
              <a:rPr b="1" lang="en" sz="1200">
                <a:solidFill>
                  <a:srgbClr val="3E7067"/>
                </a:solidFill>
                <a:latin typeface="EB Garamond"/>
                <a:ea typeface="EB Garamond"/>
                <a:cs typeface="EB Garamond"/>
                <a:sym typeface="EB Garamond"/>
              </a:rPr>
              <a:t> </a:t>
            </a:r>
            <a:endParaRPr b="1" sz="1200">
              <a:solidFill>
                <a:srgbClr val="3E7067"/>
              </a:solidFill>
              <a:latin typeface="EB Garamond"/>
              <a:ea typeface="EB Garamond"/>
              <a:cs typeface="EB Garamond"/>
              <a:sym typeface="EB Garamond"/>
            </a:endParaRPr>
          </a:p>
        </p:txBody>
      </p:sp>
      <p:sp>
        <p:nvSpPr>
          <p:cNvPr id="853" name="Google Shape;853;p43"/>
          <p:cNvSpPr/>
          <p:nvPr/>
        </p:nvSpPr>
        <p:spPr>
          <a:xfrm>
            <a:off x="2157943" y="4040195"/>
            <a:ext cx="1533600" cy="3387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n" sz="1100">
                <a:solidFill>
                  <a:srgbClr val="3E7067"/>
                </a:solidFill>
                <a:latin typeface="EB Garamond"/>
                <a:ea typeface="EB Garamond"/>
                <a:cs typeface="EB Garamond"/>
                <a:sym typeface="EB Garamond"/>
              </a:rPr>
              <a:t>Previous Development Spatial Lag</a:t>
            </a:r>
            <a:endParaRPr b="1" sz="1100">
              <a:solidFill>
                <a:srgbClr val="3E7067"/>
              </a:solidFill>
              <a:latin typeface="EB Garamond"/>
              <a:ea typeface="EB Garamond"/>
              <a:cs typeface="EB Garamond"/>
              <a:sym typeface="EB Garamond"/>
            </a:endParaRPr>
          </a:p>
        </p:txBody>
      </p:sp>
      <p:cxnSp>
        <p:nvCxnSpPr>
          <p:cNvPr id="854" name="Google Shape;854;p43"/>
          <p:cNvCxnSpPr>
            <a:stCxn id="827" idx="2"/>
            <a:endCxn id="826" idx="2"/>
          </p:cNvCxnSpPr>
          <p:nvPr/>
        </p:nvCxnSpPr>
        <p:spPr>
          <a:xfrm flipH="1" rot="-5400000">
            <a:off x="2109375" y="3689938"/>
            <a:ext cx="600" cy="1642800"/>
          </a:xfrm>
          <a:prstGeom prst="bentConnector3">
            <a:avLst>
              <a:gd fmla="val 39687500" name="adj1"/>
            </a:avLst>
          </a:prstGeom>
          <a:noFill/>
          <a:ln cap="flat" cmpd="sng" w="9525">
            <a:solidFill>
              <a:srgbClr val="9E9E9E"/>
            </a:solidFill>
            <a:prstDash val="solid"/>
            <a:round/>
            <a:headEnd len="med" w="med" type="none"/>
            <a:tailEnd len="med" w="med" type="stealth"/>
          </a:ln>
        </p:spPr>
      </p:cxnSp>
      <p:sp>
        <p:nvSpPr>
          <p:cNvPr id="855" name="Google Shape;855;p43"/>
          <p:cNvSpPr txBox="1"/>
          <p:nvPr/>
        </p:nvSpPr>
        <p:spPr>
          <a:xfrm>
            <a:off x="1446453" y="4492049"/>
            <a:ext cx="16842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EB Garamond"/>
                <a:ea typeface="EB Garamond"/>
                <a:cs typeface="EB Garamond"/>
                <a:sym typeface="EB Garamond"/>
              </a:rPr>
              <a:t>Feature Engineering</a:t>
            </a:r>
            <a:endParaRPr b="1" sz="1100">
              <a:solidFill>
                <a:srgbClr val="434343"/>
              </a:solidFill>
              <a:latin typeface="EB Garamond"/>
              <a:ea typeface="EB Garamond"/>
              <a:cs typeface="EB Garamond"/>
              <a:sym typeface="EB Garamond"/>
            </a:endParaRPr>
          </a:p>
        </p:txBody>
      </p:sp>
      <p:cxnSp>
        <p:nvCxnSpPr>
          <p:cNvPr id="856" name="Google Shape;856;p43"/>
          <p:cNvCxnSpPr>
            <a:stCxn id="826" idx="3"/>
            <a:endCxn id="831" idx="1"/>
          </p:cNvCxnSpPr>
          <p:nvPr/>
        </p:nvCxnSpPr>
        <p:spPr>
          <a:xfrm>
            <a:off x="3808850" y="2773588"/>
            <a:ext cx="579000" cy="3000"/>
          </a:xfrm>
          <a:prstGeom prst="straightConnector1">
            <a:avLst/>
          </a:prstGeom>
          <a:noFill/>
          <a:ln cap="flat" cmpd="sng" w="9525">
            <a:solidFill>
              <a:srgbClr val="999999"/>
            </a:solidFill>
            <a:prstDash val="solid"/>
            <a:round/>
            <a:headEnd len="med" w="med" type="none"/>
            <a:tailEnd len="med" w="med" type="stealth"/>
          </a:ln>
        </p:spPr>
      </p:cxnSp>
      <p:sp>
        <p:nvSpPr>
          <p:cNvPr id="857" name="Google Shape;857;p43"/>
          <p:cNvSpPr/>
          <p:nvPr/>
        </p:nvSpPr>
        <p:spPr>
          <a:xfrm>
            <a:off x="4387905" y="1263913"/>
            <a:ext cx="1270800" cy="477300"/>
          </a:xfrm>
          <a:prstGeom prst="roundRect">
            <a:avLst>
              <a:gd fmla="val 16667" name="adj"/>
            </a:avLst>
          </a:prstGeom>
          <a:solidFill>
            <a:srgbClr val="74C1B9"/>
          </a:solidFill>
          <a:ln cap="flat" cmpd="sng" w="9525">
            <a:solidFill>
              <a:srgbClr val="3E706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B Garamond"/>
                <a:ea typeface="EB Garamond"/>
                <a:cs typeface="EB Garamond"/>
                <a:sym typeface="EB Garamond"/>
              </a:rPr>
              <a:t>Resampled Dataset</a:t>
            </a:r>
            <a:endParaRPr b="1">
              <a:solidFill>
                <a:schemeClr val="lt1"/>
              </a:solidFill>
              <a:latin typeface="EB Garamond"/>
              <a:ea typeface="EB Garamond"/>
              <a:cs typeface="EB Garamond"/>
              <a:sym typeface="EB Garamond"/>
            </a:endParaRPr>
          </a:p>
        </p:txBody>
      </p:sp>
      <p:cxnSp>
        <p:nvCxnSpPr>
          <p:cNvPr id="858" name="Google Shape;858;p43"/>
          <p:cNvCxnSpPr>
            <a:stCxn id="831" idx="0"/>
            <a:endCxn id="857" idx="2"/>
          </p:cNvCxnSpPr>
          <p:nvPr/>
        </p:nvCxnSpPr>
        <p:spPr>
          <a:xfrm rot="10800000">
            <a:off x="5023305" y="1741359"/>
            <a:ext cx="0" cy="796500"/>
          </a:xfrm>
          <a:prstGeom prst="straightConnector1">
            <a:avLst/>
          </a:prstGeom>
          <a:noFill/>
          <a:ln cap="flat" cmpd="sng" w="9525">
            <a:solidFill>
              <a:srgbClr val="999999"/>
            </a:solidFill>
            <a:prstDash val="solid"/>
            <a:round/>
            <a:headEnd len="med" w="med" type="none"/>
            <a:tailEnd len="med" w="med" type="triangle"/>
          </a:ln>
        </p:spPr>
      </p:cxnSp>
      <p:sp>
        <p:nvSpPr>
          <p:cNvPr id="859" name="Google Shape;859;p43"/>
          <p:cNvSpPr txBox="1"/>
          <p:nvPr/>
        </p:nvSpPr>
        <p:spPr>
          <a:xfrm>
            <a:off x="7036330" y="3682494"/>
            <a:ext cx="8922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EB Garamond"/>
                <a:ea typeface="EB Garamond"/>
                <a:cs typeface="EB Garamond"/>
                <a:sym typeface="EB Garamond"/>
              </a:rPr>
              <a:t>Oversample Rare Event “1”</a:t>
            </a:r>
            <a:endParaRPr b="1" sz="1100">
              <a:solidFill>
                <a:srgbClr val="434343"/>
              </a:solidFill>
              <a:latin typeface="EB Garamond"/>
              <a:ea typeface="EB Garamond"/>
              <a:cs typeface="EB Garamond"/>
              <a:sym typeface="EB Garamond"/>
            </a:endParaRPr>
          </a:p>
        </p:txBody>
      </p:sp>
      <p:sp>
        <p:nvSpPr>
          <p:cNvPr id="860" name="Google Shape;860;p43"/>
          <p:cNvSpPr/>
          <p:nvPr/>
        </p:nvSpPr>
        <p:spPr>
          <a:xfrm>
            <a:off x="7277367" y="2787909"/>
            <a:ext cx="999000" cy="477300"/>
          </a:xfrm>
          <a:prstGeom prst="roundRect">
            <a:avLst>
              <a:gd fmla="val 16667" name="adj"/>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2"/>
                </a:solidFill>
                <a:latin typeface="EB Garamond"/>
                <a:ea typeface="EB Garamond"/>
                <a:cs typeface="EB Garamond"/>
                <a:sym typeface="EB Garamond"/>
              </a:rPr>
              <a:t>Random Forest </a:t>
            </a:r>
            <a:endParaRPr b="1" sz="1200">
              <a:solidFill>
                <a:schemeClr val="dk2"/>
              </a:solidFill>
              <a:latin typeface="EB Garamond"/>
              <a:ea typeface="EB Garamond"/>
              <a:cs typeface="EB Garamond"/>
              <a:sym typeface="EB Garamond"/>
            </a:endParaRPr>
          </a:p>
        </p:txBody>
      </p:sp>
      <p:sp>
        <p:nvSpPr>
          <p:cNvPr id="861" name="Google Shape;861;p43"/>
          <p:cNvSpPr/>
          <p:nvPr/>
        </p:nvSpPr>
        <p:spPr>
          <a:xfrm>
            <a:off x="9568142" y="3669641"/>
            <a:ext cx="999000" cy="496800"/>
          </a:xfrm>
          <a:prstGeom prst="roundRect">
            <a:avLst>
              <a:gd fmla="val 16667" name="adj"/>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2"/>
                </a:solidFill>
                <a:latin typeface="EB Garamond"/>
                <a:ea typeface="EB Garamond"/>
                <a:cs typeface="EB Garamond"/>
                <a:sym typeface="EB Garamond"/>
              </a:rPr>
              <a:t>XGBoost</a:t>
            </a:r>
            <a:endParaRPr b="1" sz="1200">
              <a:solidFill>
                <a:schemeClr val="dk2"/>
              </a:solidFill>
              <a:latin typeface="EB Garamond"/>
              <a:ea typeface="EB Garamond"/>
              <a:cs typeface="EB Garamond"/>
              <a:sym typeface="EB Garamond"/>
            </a:endParaRPr>
          </a:p>
        </p:txBody>
      </p:sp>
      <p:sp>
        <p:nvSpPr>
          <p:cNvPr id="862" name="Google Shape;862;p43"/>
          <p:cNvSpPr/>
          <p:nvPr/>
        </p:nvSpPr>
        <p:spPr>
          <a:xfrm>
            <a:off x="7277367" y="2767638"/>
            <a:ext cx="999000" cy="477300"/>
          </a:xfrm>
          <a:prstGeom prst="roundRect">
            <a:avLst>
              <a:gd fmla="val 16667" name="adj"/>
            </a:avLst>
          </a:prstGeom>
          <a:solidFill>
            <a:srgbClr val="9E9E9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lt1"/>
                </a:solidFill>
                <a:latin typeface="EB Garamond"/>
                <a:ea typeface="EB Garamond"/>
                <a:cs typeface="EB Garamond"/>
                <a:sym typeface="EB Garamond"/>
              </a:rPr>
              <a:t>Prediction</a:t>
            </a:r>
            <a:endParaRPr b="1" sz="1200">
              <a:solidFill>
                <a:schemeClr val="lt1"/>
              </a:solidFill>
              <a:latin typeface="EB Garamond"/>
              <a:ea typeface="EB Garamond"/>
              <a:cs typeface="EB Garamond"/>
              <a:sym typeface="EB Garamond"/>
            </a:endParaRPr>
          </a:p>
        </p:txBody>
      </p:sp>
      <p:sp>
        <p:nvSpPr>
          <p:cNvPr id="863" name="Google Shape;863;p43"/>
          <p:cNvSpPr txBox="1"/>
          <p:nvPr/>
        </p:nvSpPr>
        <p:spPr>
          <a:xfrm>
            <a:off x="9739230" y="231103"/>
            <a:ext cx="1837800" cy="37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3E7067"/>
                </a:solidFill>
                <a:latin typeface="Montserrat ExtraBold"/>
                <a:ea typeface="Montserrat ExtraBold"/>
                <a:cs typeface="Montserrat ExtraBold"/>
                <a:sym typeface="Montserrat ExtraBold"/>
              </a:rPr>
              <a:t>MODEL TRAINING</a:t>
            </a:r>
            <a:endParaRPr sz="1300">
              <a:solidFill>
                <a:srgbClr val="3E7067"/>
              </a:solidFill>
              <a:latin typeface="Montserrat ExtraBold"/>
              <a:ea typeface="Montserrat ExtraBold"/>
              <a:cs typeface="Montserrat ExtraBold"/>
              <a:sym typeface="Montserrat ExtraBold"/>
            </a:endParaRPr>
          </a:p>
        </p:txBody>
      </p:sp>
      <p:sp>
        <p:nvSpPr>
          <p:cNvPr id="864" name="Google Shape;864;p43"/>
          <p:cNvSpPr txBox="1"/>
          <p:nvPr/>
        </p:nvSpPr>
        <p:spPr>
          <a:xfrm>
            <a:off x="10033368" y="1713048"/>
            <a:ext cx="711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EB Garamond"/>
                <a:ea typeface="EB Garamond"/>
                <a:cs typeface="EB Garamond"/>
                <a:sym typeface="EB Garamond"/>
              </a:rPr>
              <a:t>Tuning</a:t>
            </a:r>
            <a:endParaRPr b="1" sz="1100">
              <a:solidFill>
                <a:srgbClr val="434343"/>
              </a:solidFill>
              <a:latin typeface="EB Garamond"/>
              <a:ea typeface="EB Garamond"/>
              <a:cs typeface="EB Garamond"/>
              <a:sym typeface="EB Garamond"/>
            </a:endParaRPr>
          </a:p>
        </p:txBody>
      </p:sp>
      <p:cxnSp>
        <p:nvCxnSpPr>
          <p:cNvPr id="865" name="Google Shape;865;p43"/>
          <p:cNvCxnSpPr>
            <a:stCxn id="862" idx="2"/>
            <a:endCxn id="832" idx="2"/>
          </p:cNvCxnSpPr>
          <p:nvPr/>
        </p:nvCxnSpPr>
        <p:spPr>
          <a:xfrm rot="5400000">
            <a:off x="6083067" y="2185038"/>
            <a:ext cx="633900" cy="2753700"/>
          </a:xfrm>
          <a:prstGeom prst="bentConnector3">
            <a:avLst>
              <a:gd fmla="val 137569" name="adj1"/>
            </a:avLst>
          </a:prstGeom>
          <a:noFill/>
          <a:ln cap="flat" cmpd="sng" w="9525">
            <a:solidFill>
              <a:srgbClr val="999999"/>
            </a:solidFill>
            <a:prstDash val="solid"/>
            <a:round/>
            <a:headEnd len="med" w="med" type="none"/>
            <a:tailEnd len="med" w="med" type="stealth"/>
          </a:ln>
        </p:spPr>
      </p:cxnSp>
      <p:sp>
        <p:nvSpPr>
          <p:cNvPr id="866" name="Google Shape;866;p43"/>
          <p:cNvSpPr txBox="1"/>
          <p:nvPr/>
        </p:nvSpPr>
        <p:spPr>
          <a:xfrm>
            <a:off x="6371255" y="3770294"/>
            <a:ext cx="8922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EB Garamond"/>
                <a:ea typeface="EB Garamond"/>
                <a:cs typeface="EB Garamond"/>
                <a:sym typeface="EB Garamond"/>
              </a:rPr>
              <a:t>0.5% “1”</a:t>
            </a:r>
            <a:endParaRPr b="1" sz="1100">
              <a:solidFill>
                <a:srgbClr val="434343"/>
              </a:solidFill>
              <a:latin typeface="EB Garamond"/>
              <a:ea typeface="EB Garamond"/>
              <a:cs typeface="EB Garamond"/>
              <a:sym typeface="EB Garamond"/>
            </a:endParaRPr>
          </a:p>
        </p:txBody>
      </p:sp>
      <p:cxnSp>
        <p:nvCxnSpPr>
          <p:cNvPr id="867" name="Google Shape;867;p43"/>
          <p:cNvCxnSpPr>
            <a:stCxn id="860" idx="2"/>
            <a:endCxn id="862" idx="0"/>
          </p:cNvCxnSpPr>
          <p:nvPr/>
        </p:nvCxnSpPr>
        <p:spPr>
          <a:xfrm rot="10800000">
            <a:off x="7776867" y="2767509"/>
            <a:ext cx="0" cy="497700"/>
          </a:xfrm>
          <a:prstGeom prst="straightConnector1">
            <a:avLst/>
          </a:prstGeom>
          <a:noFill/>
          <a:ln cap="flat" cmpd="sng" w="9525">
            <a:solidFill>
              <a:srgbClr val="999999"/>
            </a:solidFill>
            <a:prstDash val="solid"/>
            <a:round/>
            <a:headEnd len="med" w="med" type="none"/>
            <a:tailEnd len="med" w="med" type="triangle"/>
          </a:ln>
        </p:spPr>
      </p:cxnSp>
      <p:sp>
        <p:nvSpPr>
          <p:cNvPr id="868" name="Google Shape;868;p43"/>
          <p:cNvSpPr/>
          <p:nvPr/>
        </p:nvSpPr>
        <p:spPr>
          <a:xfrm>
            <a:off x="5990534" y="1001613"/>
            <a:ext cx="2619600" cy="3474900"/>
          </a:xfrm>
          <a:prstGeom prst="roundRect">
            <a:avLst>
              <a:gd fmla="val 12561" name="adj"/>
            </a:avLst>
          </a:prstGeom>
          <a:solidFill>
            <a:schemeClr val="lt1"/>
          </a:solid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3E7067"/>
              </a:solidFill>
              <a:latin typeface="EB Garamond"/>
              <a:ea typeface="EB Garamond"/>
              <a:cs typeface="EB Garamond"/>
              <a:sym typeface="EB Garamond"/>
            </a:endParaRPr>
          </a:p>
        </p:txBody>
      </p:sp>
      <p:sp>
        <p:nvSpPr>
          <p:cNvPr id="869" name="Google Shape;869;p43"/>
          <p:cNvSpPr txBox="1"/>
          <p:nvPr/>
        </p:nvSpPr>
        <p:spPr>
          <a:xfrm>
            <a:off x="6624110" y="3016388"/>
            <a:ext cx="2644200" cy="37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3E7067"/>
                </a:solidFill>
                <a:latin typeface="Montserrat ExtraBold"/>
                <a:ea typeface="Montserrat ExtraBold"/>
                <a:cs typeface="Montserrat ExtraBold"/>
                <a:sym typeface="Montserrat ExtraBold"/>
              </a:rPr>
              <a:t>“0” : 95.5%</a:t>
            </a:r>
            <a:endParaRPr sz="1300">
              <a:solidFill>
                <a:srgbClr val="3E7067"/>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900">
                <a:solidFill>
                  <a:srgbClr val="3E7067"/>
                </a:solidFill>
                <a:latin typeface="Montserrat"/>
                <a:ea typeface="Montserrat"/>
                <a:cs typeface="Montserrat"/>
                <a:sym typeface="Montserrat"/>
              </a:rPr>
              <a:t>without permit</a:t>
            </a:r>
            <a:endParaRPr sz="900">
              <a:solidFill>
                <a:srgbClr val="3E7067"/>
              </a:solidFill>
              <a:latin typeface="Montserrat"/>
              <a:ea typeface="Montserrat"/>
              <a:cs typeface="Montserrat"/>
              <a:sym typeface="Montserrat"/>
            </a:endParaRPr>
          </a:p>
        </p:txBody>
      </p:sp>
      <p:sp>
        <p:nvSpPr>
          <p:cNvPr id="870" name="Google Shape;870;p43"/>
          <p:cNvSpPr/>
          <p:nvPr/>
        </p:nvSpPr>
        <p:spPr>
          <a:xfrm>
            <a:off x="6601179" y="3839350"/>
            <a:ext cx="1492800" cy="496800"/>
          </a:xfrm>
          <a:prstGeom prst="roundRect">
            <a:avLst>
              <a:gd fmla="val 16667" name="adj"/>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2"/>
                </a:solidFill>
                <a:latin typeface="EB Garamond"/>
                <a:ea typeface="EB Garamond"/>
                <a:cs typeface="EB Garamond"/>
                <a:sym typeface="EB Garamond"/>
              </a:rPr>
              <a:t>Oversample “1” to 10%</a:t>
            </a:r>
            <a:endParaRPr b="1" sz="1200">
              <a:solidFill>
                <a:schemeClr val="dk2"/>
              </a:solidFill>
              <a:latin typeface="EB Garamond"/>
              <a:ea typeface="EB Garamond"/>
              <a:cs typeface="EB Garamond"/>
              <a:sym typeface="EB Garamond"/>
            </a:endParaRPr>
          </a:p>
        </p:txBody>
      </p:sp>
      <p:cxnSp>
        <p:nvCxnSpPr>
          <p:cNvPr id="871" name="Google Shape;871;p43"/>
          <p:cNvCxnSpPr>
            <a:stCxn id="870" idx="0"/>
            <a:endCxn id="872" idx="2"/>
          </p:cNvCxnSpPr>
          <p:nvPr/>
        </p:nvCxnSpPr>
        <p:spPr>
          <a:xfrm rot="10800000">
            <a:off x="7347579" y="3397150"/>
            <a:ext cx="0" cy="442200"/>
          </a:xfrm>
          <a:prstGeom prst="straightConnector1">
            <a:avLst/>
          </a:prstGeom>
          <a:noFill/>
          <a:ln cap="flat" cmpd="sng" w="9525">
            <a:solidFill>
              <a:srgbClr val="999999"/>
            </a:solidFill>
            <a:prstDash val="solid"/>
            <a:round/>
            <a:headEnd len="med" w="med" type="triangle"/>
            <a:tailEnd len="med" w="med" type="none"/>
          </a:ln>
        </p:spPr>
      </p:cxnSp>
      <p:sp>
        <p:nvSpPr>
          <p:cNvPr id="873" name="Google Shape;873;p43"/>
          <p:cNvSpPr txBox="1"/>
          <p:nvPr/>
        </p:nvSpPr>
        <p:spPr>
          <a:xfrm>
            <a:off x="6371250" y="2430201"/>
            <a:ext cx="1837800" cy="274500"/>
          </a:xfrm>
          <a:prstGeom prst="rect">
            <a:avLst/>
          </a:prstGeom>
          <a:solidFill>
            <a:srgbClr val="559A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IMBALANCED DATA</a:t>
            </a:r>
            <a:endParaRPr sz="1200">
              <a:solidFill>
                <a:schemeClr val="lt1"/>
              </a:solidFill>
              <a:latin typeface="Montserrat ExtraBold"/>
              <a:ea typeface="Montserrat ExtraBold"/>
              <a:cs typeface="Montserrat ExtraBold"/>
              <a:sym typeface="Montserrat ExtraBold"/>
            </a:endParaRPr>
          </a:p>
        </p:txBody>
      </p:sp>
      <p:sp>
        <p:nvSpPr>
          <p:cNvPr id="874" name="Google Shape;874;p43"/>
          <p:cNvSpPr txBox="1"/>
          <p:nvPr/>
        </p:nvSpPr>
        <p:spPr>
          <a:xfrm>
            <a:off x="6371250" y="3451163"/>
            <a:ext cx="1837800" cy="274500"/>
          </a:xfrm>
          <a:prstGeom prst="rect">
            <a:avLst/>
          </a:prstGeom>
          <a:solidFill>
            <a:srgbClr val="559A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BALANCED DATA</a:t>
            </a:r>
            <a:endParaRPr sz="1200">
              <a:solidFill>
                <a:schemeClr val="lt1"/>
              </a:solidFill>
              <a:latin typeface="Montserrat ExtraBold"/>
              <a:ea typeface="Montserrat ExtraBold"/>
              <a:cs typeface="Montserrat ExtraBold"/>
              <a:sym typeface="Montserrat ExtraBold"/>
            </a:endParaRPr>
          </a:p>
        </p:txBody>
      </p:sp>
      <p:sp>
        <p:nvSpPr>
          <p:cNvPr id="875" name="Google Shape;875;p43"/>
          <p:cNvSpPr txBox="1"/>
          <p:nvPr/>
        </p:nvSpPr>
        <p:spPr>
          <a:xfrm>
            <a:off x="6173225" y="2929263"/>
            <a:ext cx="1136700" cy="477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3E7067"/>
                </a:solidFill>
                <a:latin typeface="Montserrat ExtraBold"/>
                <a:ea typeface="Montserrat ExtraBold"/>
                <a:cs typeface="Montserrat ExtraBold"/>
                <a:sym typeface="Montserrat ExtraBold"/>
              </a:rPr>
              <a:t>“1”: 0.5% </a:t>
            </a:r>
            <a:endParaRPr sz="1300">
              <a:solidFill>
                <a:srgbClr val="3E7067"/>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900">
                <a:solidFill>
                  <a:srgbClr val="3E7067"/>
                </a:solidFill>
                <a:latin typeface="Montserrat"/>
                <a:ea typeface="Montserrat"/>
                <a:cs typeface="Montserrat"/>
                <a:sym typeface="Montserrat"/>
              </a:rPr>
              <a:t>with permit</a:t>
            </a:r>
            <a:endParaRPr sz="900">
              <a:solidFill>
                <a:srgbClr val="3E7067"/>
              </a:solidFill>
              <a:latin typeface="Montserrat"/>
              <a:ea typeface="Montserrat"/>
              <a:cs typeface="Montserrat"/>
              <a:sym typeface="Montserrat"/>
            </a:endParaRPr>
          </a:p>
        </p:txBody>
      </p:sp>
      <p:cxnSp>
        <p:nvCxnSpPr>
          <p:cNvPr id="876" name="Google Shape;876;p43"/>
          <p:cNvCxnSpPr>
            <a:stCxn id="857" idx="3"/>
          </p:cNvCxnSpPr>
          <p:nvPr/>
        </p:nvCxnSpPr>
        <p:spPr>
          <a:xfrm>
            <a:off x="5658705" y="1502563"/>
            <a:ext cx="458700" cy="900"/>
          </a:xfrm>
          <a:prstGeom prst="straightConnector1">
            <a:avLst/>
          </a:prstGeom>
          <a:noFill/>
          <a:ln cap="flat" cmpd="sng" w="9525">
            <a:solidFill>
              <a:srgbClr val="999999"/>
            </a:solidFill>
            <a:prstDash val="solid"/>
            <a:round/>
            <a:headEnd len="med" w="med" type="none"/>
            <a:tailEnd len="med" w="med" type="triangle"/>
          </a:ln>
        </p:spPr>
      </p:cxnSp>
      <p:sp>
        <p:nvSpPr>
          <p:cNvPr id="877" name="Google Shape;877;p43"/>
          <p:cNvSpPr/>
          <p:nvPr/>
        </p:nvSpPr>
        <p:spPr>
          <a:xfrm>
            <a:off x="6177875" y="2748363"/>
            <a:ext cx="2339400" cy="625800"/>
          </a:xfrm>
          <a:prstGeom prst="roundRect">
            <a:avLst>
              <a:gd fmla="val 10950" name="adj"/>
            </a:avLst>
          </a:prstGeom>
          <a:noFill/>
          <a:ln cap="flat" cmpd="sng" w="9525">
            <a:solidFill>
              <a:srgbClr val="559A9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3E7067"/>
              </a:solidFill>
              <a:latin typeface="EB Garamond"/>
              <a:ea typeface="EB Garamond"/>
              <a:cs typeface="EB Garamond"/>
              <a:sym typeface="EB Garamond"/>
            </a:endParaRPr>
          </a:p>
        </p:txBody>
      </p:sp>
      <p:sp>
        <p:nvSpPr>
          <p:cNvPr id="878" name="Google Shape;878;p43"/>
          <p:cNvSpPr/>
          <p:nvPr/>
        </p:nvSpPr>
        <p:spPr>
          <a:xfrm>
            <a:off x="6614038" y="1260463"/>
            <a:ext cx="1837800" cy="477300"/>
          </a:xfrm>
          <a:prstGeom prst="wedgeRectCallout">
            <a:avLst>
              <a:gd fmla="val -47264" name="adj1"/>
              <a:gd fmla="val 66920" name="adj2"/>
            </a:avLst>
          </a:prstGeom>
          <a:solidFill>
            <a:schemeClr val="lt1"/>
          </a:solidFill>
          <a:ln cap="flat" cmpd="sng" w="9525">
            <a:solidFill>
              <a:srgbClr val="3E70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E7067"/>
                </a:solidFill>
                <a:latin typeface="EB Garamond"/>
                <a:ea typeface="EB Garamond"/>
                <a:cs typeface="EB Garamond"/>
                <a:sym typeface="EB Garamond"/>
              </a:rPr>
              <a:t>We want to know the </a:t>
            </a:r>
            <a:r>
              <a:rPr b="1" lang="en" sz="1100">
                <a:solidFill>
                  <a:srgbClr val="3E7067"/>
                </a:solidFill>
                <a:latin typeface="EB Garamond"/>
                <a:ea typeface="EB Garamond"/>
                <a:cs typeface="EB Garamond"/>
                <a:sym typeface="EB Garamond"/>
              </a:rPr>
              <a:t>PROBABILITY </a:t>
            </a:r>
            <a:r>
              <a:rPr lang="en" sz="1100">
                <a:solidFill>
                  <a:srgbClr val="3E7067"/>
                </a:solidFill>
                <a:latin typeface="EB Garamond"/>
                <a:ea typeface="EB Garamond"/>
                <a:cs typeface="EB Garamond"/>
                <a:sym typeface="EB Garamond"/>
              </a:rPr>
              <a:t>of getting the permit</a:t>
            </a:r>
            <a:endParaRPr sz="1100">
              <a:solidFill>
                <a:srgbClr val="3E7067"/>
              </a:solidFill>
              <a:latin typeface="EB Garamond"/>
              <a:ea typeface="EB Garamond"/>
              <a:cs typeface="EB Garamond"/>
              <a:sym typeface="EB Garamond"/>
            </a:endParaRPr>
          </a:p>
        </p:txBody>
      </p:sp>
      <p:pic>
        <p:nvPicPr>
          <p:cNvPr id="879" name="Google Shape;879;p43"/>
          <p:cNvPicPr preferRelativeResize="0"/>
          <p:nvPr/>
        </p:nvPicPr>
        <p:blipFill>
          <a:blip r:embed="rId5">
            <a:alphaModFix/>
          </a:blip>
          <a:stretch>
            <a:fillRect/>
          </a:stretch>
        </p:blipFill>
        <p:spPr>
          <a:xfrm>
            <a:off x="6142927" y="1593747"/>
            <a:ext cx="627000" cy="627000"/>
          </a:xfrm>
          <a:prstGeom prst="rect">
            <a:avLst/>
          </a:prstGeom>
          <a:noFill/>
          <a:ln>
            <a:noFill/>
          </a:ln>
        </p:spPr>
      </p:pic>
      <p:sp>
        <p:nvSpPr>
          <p:cNvPr id="880" name="Google Shape;880;p43"/>
          <p:cNvSpPr txBox="1"/>
          <p:nvPr/>
        </p:nvSpPr>
        <p:spPr>
          <a:xfrm>
            <a:off x="6422350" y="869988"/>
            <a:ext cx="1837800" cy="274500"/>
          </a:xfrm>
          <a:prstGeom prst="rect">
            <a:avLst/>
          </a:prstGeom>
          <a:solidFill>
            <a:srgbClr val="559A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ExtraBold"/>
                <a:ea typeface="Montserrat ExtraBold"/>
                <a:cs typeface="Montserrat ExtraBold"/>
                <a:sym typeface="Montserrat ExtraBold"/>
              </a:rPr>
              <a:t>BINARY</a:t>
            </a:r>
            <a:endParaRPr sz="1200">
              <a:solidFill>
                <a:schemeClr val="lt1"/>
              </a:solidFill>
              <a:latin typeface="Montserrat ExtraBold"/>
              <a:ea typeface="Montserrat ExtraBold"/>
              <a:cs typeface="Montserrat ExtraBold"/>
              <a:sym typeface="Montserrat ExtraBold"/>
            </a:endParaRPr>
          </a:p>
        </p:txBody>
      </p:sp>
      <p:sp>
        <p:nvSpPr>
          <p:cNvPr id="881" name="Google Shape;881;p43"/>
          <p:cNvSpPr/>
          <p:nvPr/>
        </p:nvSpPr>
        <p:spPr>
          <a:xfrm>
            <a:off x="4572000" y="4956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882" name="Google Shape;882;p43"/>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883" name="Google Shape;883;p43"/>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884" name="Google Shape;884;p43"/>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885" name="Google Shape;885;p43"/>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886" name="Google Shape;886;p43"/>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887" name="Google Shape;887;p43"/>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Modeling</a:t>
            </a:r>
            <a:endParaRPr b="1" sz="900">
              <a:solidFill>
                <a:schemeClr val="dk1"/>
              </a:solidFill>
              <a:latin typeface="Montserrat"/>
              <a:ea typeface="Montserrat"/>
              <a:cs typeface="Montserrat"/>
              <a:sym typeface="Montserrat"/>
            </a:endParaRPr>
          </a:p>
        </p:txBody>
      </p:sp>
      <p:sp>
        <p:nvSpPr>
          <p:cNvPr id="888" name="Google Shape;888;p43"/>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2" name="Shape 892"/>
        <p:cNvGrpSpPr/>
        <p:nvPr/>
      </p:nvGrpSpPr>
      <p:grpSpPr>
        <a:xfrm>
          <a:off x="0" y="0"/>
          <a:ext cx="0" cy="0"/>
          <a:chOff x="0" y="0"/>
          <a:chExt cx="0" cy="0"/>
        </a:xfrm>
      </p:grpSpPr>
      <p:sp>
        <p:nvSpPr>
          <p:cNvPr id="893" name="Google Shape;893;p44"/>
          <p:cNvSpPr/>
          <p:nvPr/>
        </p:nvSpPr>
        <p:spPr>
          <a:xfrm>
            <a:off x="7021275" y="1081425"/>
            <a:ext cx="1492800" cy="3474900"/>
          </a:xfrm>
          <a:prstGeom prst="roundRect">
            <a:avLst>
              <a:gd fmla="val 12561" name="adj"/>
            </a:avLst>
          </a:prstGeom>
          <a:noFill/>
          <a:ln cap="flat" cmpd="sng" w="9525">
            <a:solidFill>
              <a:srgbClr val="CCCCCC"/>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3E7067"/>
              </a:solidFill>
              <a:latin typeface="EB Garamond"/>
              <a:ea typeface="EB Garamond"/>
              <a:cs typeface="EB Garamond"/>
              <a:sym typeface="EB Garamond"/>
            </a:endParaRPr>
          </a:p>
        </p:txBody>
      </p:sp>
      <p:sp>
        <p:nvSpPr>
          <p:cNvPr id="894" name="Google Shape;894;p44"/>
          <p:cNvSpPr txBox="1"/>
          <p:nvPr/>
        </p:nvSpPr>
        <p:spPr>
          <a:xfrm>
            <a:off x="3756673" y="2578619"/>
            <a:ext cx="711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EB Garamond"/>
                <a:ea typeface="EB Garamond"/>
                <a:cs typeface="EB Garamond"/>
                <a:sym typeface="EB Garamond"/>
              </a:rPr>
              <a:t>Predict</a:t>
            </a:r>
            <a:endParaRPr b="1" sz="1100">
              <a:solidFill>
                <a:srgbClr val="434343"/>
              </a:solidFill>
              <a:latin typeface="EB Garamond"/>
              <a:ea typeface="EB Garamond"/>
              <a:cs typeface="EB Garamond"/>
              <a:sym typeface="EB Garamond"/>
            </a:endParaRPr>
          </a:p>
        </p:txBody>
      </p:sp>
      <p:sp>
        <p:nvSpPr>
          <p:cNvPr id="895" name="Google Shape;895;p44"/>
          <p:cNvSpPr/>
          <p:nvPr/>
        </p:nvSpPr>
        <p:spPr>
          <a:xfrm>
            <a:off x="4323500" y="1115950"/>
            <a:ext cx="1397400" cy="3474900"/>
          </a:xfrm>
          <a:prstGeom prst="roundRect">
            <a:avLst>
              <a:gd fmla="val 12561" name="adj"/>
            </a:avLst>
          </a:prstGeom>
          <a:noFill/>
          <a:ln cap="flat" cmpd="sng" w="9525">
            <a:solidFill>
              <a:srgbClr val="E2A33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3E7067"/>
              </a:solidFill>
              <a:latin typeface="EB Garamond"/>
              <a:ea typeface="EB Garamond"/>
              <a:cs typeface="EB Garamond"/>
              <a:sym typeface="EB Garamond"/>
            </a:endParaRPr>
          </a:p>
        </p:txBody>
      </p:sp>
      <p:sp>
        <p:nvSpPr>
          <p:cNvPr id="896" name="Google Shape;896;p44"/>
          <p:cNvSpPr/>
          <p:nvPr/>
        </p:nvSpPr>
        <p:spPr>
          <a:xfrm>
            <a:off x="2044350" y="1115950"/>
            <a:ext cx="1755300" cy="3474900"/>
          </a:xfrm>
          <a:prstGeom prst="roundRect">
            <a:avLst>
              <a:gd fmla="val 10950" name="adj"/>
            </a:avLst>
          </a:prstGeom>
          <a:noFill/>
          <a:ln cap="flat" cmpd="sng" w="9525">
            <a:solidFill>
              <a:srgbClr val="559A9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3E7067"/>
              </a:solidFill>
              <a:latin typeface="EB Garamond"/>
              <a:ea typeface="EB Garamond"/>
              <a:cs typeface="EB Garamond"/>
              <a:sym typeface="EB Garamond"/>
            </a:endParaRPr>
          </a:p>
        </p:txBody>
      </p:sp>
      <p:sp>
        <p:nvSpPr>
          <p:cNvPr id="897" name="Google Shape;897;p44"/>
          <p:cNvSpPr/>
          <p:nvPr/>
        </p:nvSpPr>
        <p:spPr>
          <a:xfrm>
            <a:off x="598075" y="1115950"/>
            <a:ext cx="1362000" cy="3474900"/>
          </a:xfrm>
          <a:prstGeom prst="roundRect">
            <a:avLst>
              <a:gd fmla="val 16667" name="adj"/>
            </a:avLst>
          </a:prstGeom>
          <a:noFill/>
          <a:ln cap="flat" cmpd="sng" w="9525">
            <a:solidFill>
              <a:srgbClr val="E2A33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3E7067"/>
              </a:solidFill>
              <a:latin typeface="EB Garamond"/>
              <a:ea typeface="EB Garamond"/>
              <a:cs typeface="EB Garamond"/>
              <a:sym typeface="EB Garamond"/>
            </a:endParaRPr>
          </a:p>
        </p:txBody>
      </p:sp>
      <p:pic>
        <p:nvPicPr>
          <p:cNvPr id="898" name="Google Shape;898;p44">
            <a:hlinkClick r:id="rId3"/>
          </p:cNvPr>
          <p:cNvPicPr preferRelativeResize="0"/>
          <p:nvPr/>
        </p:nvPicPr>
        <p:blipFill>
          <a:blip r:embed="rId4">
            <a:alphaModFix/>
          </a:blip>
          <a:stretch>
            <a:fillRect/>
          </a:stretch>
        </p:blipFill>
        <p:spPr>
          <a:xfrm>
            <a:off x="9537188" y="2399725"/>
            <a:ext cx="2241874" cy="897350"/>
          </a:xfrm>
          <a:prstGeom prst="rect">
            <a:avLst/>
          </a:prstGeom>
          <a:noFill/>
          <a:ln>
            <a:noFill/>
          </a:ln>
        </p:spPr>
      </p:pic>
      <p:sp>
        <p:nvSpPr>
          <p:cNvPr id="899" name="Google Shape;899;p44"/>
          <p:cNvSpPr txBox="1"/>
          <p:nvPr/>
        </p:nvSpPr>
        <p:spPr>
          <a:xfrm>
            <a:off x="2609550" y="344950"/>
            <a:ext cx="3924900" cy="31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rgbClr val="559A90"/>
                </a:solidFill>
                <a:latin typeface="Montserrat ExtraBold"/>
                <a:ea typeface="Montserrat ExtraBold"/>
                <a:cs typeface="Montserrat ExtraBold"/>
                <a:sym typeface="Montserrat ExtraBold"/>
              </a:rPr>
              <a:t>MODELING ROADMAP</a:t>
            </a:r>
            <a:endParaRPr sz="2100">
              <a:solidFill>
                <a:srgbClr val="559A90"/>
              </a:solidFill>
              <a:latin typeface="Montserrat ExtraBold"/>
              <a:ea typeface="Montserrat ExtraBold"/>
              <a:cs typeface="Montserrat ExtraBold"/>
              <a:sym typeface="Montserrat ExtraBold"/>
            </a:endParaRPr>
          </a:p>
        </p:txBody>
      </p:sp>
      <p:sp>
        <p:nvSpPr>
          <p:cNvPr id="900" name="Google Shape;900;p44"/>
          <p:cNvSpPr/>
          <p:nvPr/>
        </p:nvSpPr>
        <p:spPr>
          <a:xfrm>
            <a:off x="708905" y="1208010"/>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Slope </a:t>
            </a:r>
            <a:endParaRPr b="1" sz="1200">
              <a:solidFill>
                <a:srgbClr val="7F6000"/>
              </a:solidFill>
              <a:latin typeface="EB Garamond"/>
              <a:ea typeface="EB Garamond"/>
              <a:cs typeface="EB Garamond"/>
              <a:sym typeface="EB Garamond"/>
            </a:endParaRPr>
          </a:p>
        </p:txBody>
      </p:sp>
      <p:sp>
        <p:nvSpPr>
          <p:cNvPr id="901" name="Google Shape;901;p44"/>
          <p:cNvSpPr/>
          <p:nvPr/>
        </p:nvSpPr>
        <p:spPr>
          <a:xfrm>
            <a:off x="4378705" y="2617672"/>
            <a:ext cx="1270800" cy="477300"/>
          </a:xfrm>
          <a:prstGeom prst="roundRect">
            <a:avLst>
              <a:gd fmla="val 16667" name="adj"/>
            </a:avLst>
          </a:prstGeom>
          <a:solidFill>
            <a:srgbClr val="559A90"/>
          </a:solidFill>
          <a:ln cap="flat" cmpd="sng" w="9525">
            <a:solidFill>
              <a:srgbClr val="3E70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B Garamond"/>
                <a:ea typeface="EB Garamond"/>
                <a:cs typeface="EB Garamond"/>
                <a:sym typeface="EB Garamond"/>
              </a:rPr>
              <a:t>Septic System Permits</a:t>
            </a:r>
            <a:endParaRPr b="1">
              <a:solidFill>
                <a:schemeClr val="lt1"/>
              </a:solidFill>
              <a:latin typeface="EB Garamond"/>
              <a:ea typeface="EB Garamond"/>
              <a:cs typeface="EB Garamond"/>
              <a:sym typeface="EB Garamond"/>
            </a:endParaRPr>
          </a:p>
        </p:txBody>
      </p:sp>
      <p:sp>
        <p:nvSpPr>
          <p:cNvPr id="902" name="Google Shape;902;p44"/>
          <p:cNvSpPr/>
          <p:nvPr/>
        </p:nvSpPr>
        <p:spPr>
          <a:xfrm>
            <a:off x="4378705" y="3481375"/>
            <a:ext cx="1270800" cy="477300"/>
          </a:xfrm>
          <a:prstGeom prst="roundRect">
            <a:avLst>
              <a:gd fmla="val 16667" name="adj"/>
            </a:avLst>
          </a:prstGeom>
          <a:solidFill>
            <a:srgbClr val="E2A334"/>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chemeClr val="lt1"/>
                </a:solidFill>
                <a:latin typeface="EB Garamond"/>
                <a:ea typeface="EB Garamond"/>
                <a:cs typeface="EB Garamond"/>
                <a:sym typeface="EB Garamond"/>
              </a:rPr>
              <a:t>Suitable Land Parcels</a:t>
            </a:r>
            <a:endParaRPr b="1">
              <a:solidFill>
                <a:schemeClr val="lt1"/>
              </a:solidFill>
              <a:latin typeface="EB Garamond"/>
              <a:ea typeface="EB Garamond"/>
              <a:cs typeface="EB Garamond"/>
              <a:sym typeface="EB Garamond"/>
            </a:endParaRPr>
          </a:p>
        </p:txBody>
      </p:sp>
      <p:sp>
        <p:nvSpPr>
          <p:cNvPr id="903" name="Google Shape;903;p44"/>
          <p:cNvSpPr txBox="1"/>
          <p:nvPr/>
        </p:nvSpPr>
        <p:spPr>
          <a:xfrm>
            <a:off x="4979386" y="3111899"/>
            <a:ext cx="711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EB Garamond"/>
                <a:ea typeface="EB Garamond"/>
                <a:cs typeface="EB Garamond"/>
                <a:sym typeface="EB Garamond"/>
              </a:rPr>
              <a:t>Identify</a:t>
            </a:r>
            <a:endParaRPr b="1" sz="1200">
              <a:solidFill>
                <a:srgbClr val="434343"/>
              </a:solidFill>
              <a:latin typeface="EB Garamond"/>
              <a:ea typeface="EB Garamond"/>
              <a:cs typeface="EB Garamond"/>
              <a:sym typeface="EB Garamond"/>
            </a:endParaRPr>
          </a:p>
        </p:txBody>
      </p:sp>
      <p:cxnSp>
        <p:nvCxnSpPr>
          <p:cNvPr id="904" name="Google Shape;904;p44"/>
          <p:cNvCxnSpPr>
            <a:stCxn id="902" idx="0"/>
            <a:endCxn id="901" idx="2"/>
          </p:cNvCxnSpPr>
          <p:nvPr/>
        </p:nvCxnSpPr>
        <p:spPr>
          <a:xfrm rot="10800000">
            <a:off x="5014105" y="3094975"/>
            <a:ext cx="0" cy="386400"/>
          </a:xfrm>
          <a:prstGeom prst="straightConnector1">
            <a:avLst/>
          </a:prstGeom>
          <a:noFill/>
          <a:ln cap="flat" cmpd="sng" w="9525">
            <a:solidFill>
              <a:srgbClr val="999999"/>
            </a:solidFill>
            <a:prstDash val="solid"/>
            <a:round/>
            <a:headEnd len="med" w="med" type="stealth"/>
            <a:tailEnd len="med" w="med" type="stealth"/>
          </a:ln>
        </p:spPr>
      </p:cxnSp>
      <p:sp>
        <p:nvSpPr>
          <p:cNvPr id="905" name="Google Shape;905;p44"/>
          <p:cNvSpPr txBox="1"/>
          <p:nvPr/>
        </p:nvSpPr>
        <p:spPr>
          <a:xfrm>
            <a:off x="4095205" y="702228"/>
            <a:ext cx="1837800" cy="37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3E7067"/>
                </a:solidFill>
                <a:latin typeface="Montserrat ExtraBold"/>
                <a:ea typeface="Montserrat ExtraBold"/>
                <a:cs typeface="Montserrat ExtraBold"/>
                <a:sym typeface="Montserrat ExtraBold"/>
              </a:rPr>
              <a:t>TARGET VARIABLE</a:t>
            </a:r>
            <a:endParaRPr sz="1300">
              <a:solidFill>
                <a:srgbClr val="3E7067"/>
              </a:solidFill>
              <a:latin typeface="Montserrat ExtraBold"/>
              <a:ea typeface="Montserrat ExtraBold"/>
              <a:cs typeface="Montserrat ExtraBold"/>
              <a:sym typeface="Montserrat ExtraBold"/>
            </a:endParaRPr>
          </a:p>
        </p:txBody>
      </p:sp>
      <p:sp>
        <p:nvSpPr>
          <p:cNvPr id="906" name="Google Shape;906;p44"/>
          <p:cNvSpPr/>
          <p:nvPr/>
        </p:nvSpPr>
        <p:spPr>
          <a:xfrm>
            <a:off x="708905" y="1546660"/>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Land Cover </a:t>
            </a:r>
            <a:endParaRPr b="1" sz="1200">
              <a:solidFill>
                <a:srgbClr val="7F6000"/>
              </a:solidFill>
              <a:latin typeface="EB Garamond"/>
              <a:ea typeface="EB Garamond"/>
              <a:cs typeface="EB Garamond"/>
              <a:sym typeface="EB Garamond"/>
            </a:endParaRPr>
          </a:p>
        </p:txBody>
      </p:sp>
      <p:sp>
        <p:nvSpPr>
          <p:cNvPr id="907" name="Google Shape;907;p44"/>
          <p:cNvSpPr/>
          <p:nvPr/>
        </p:nvSpPr>
        <p:spPr>
          <a:xfrm>
            <a:off x="708905" y="1885310"/>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Soil Type </a:t>
            </a:r>
            <a:endParaRPr b="1" sz="1200">
              <a:solidFill>
                <a:srgbClr val="7F6000"/>
              </a:solidFill>
              <a:latin typeface="EB Garamond"/>
              <a:ea typeface="EB Garamond"/>
              <a:cs typeface="EB Garamond"/>
              <a:sym typeface="EB Garamond"/>
            </a:endParaRPr>
          </a:p>
        </p:txBody>
      </p:sp>
      <p:sp>
        <p:nvSpPr>
          <p:cNvPr id="908" name="Google Shape;908;p44"/>
          <p:cNvSpPr/>
          <p:nvPr/>
        </p:nvSpPr>
        <p:spPr>
          <a:xfrm>
            <a:off x="708905" y="2223960"/>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Waterbody </a:t>
            </a:r>
            <a:endParaRPr b="1" sz="1200">
              <a:solidFill>
                <a:srgbClr val="7F6000"/>
              </a:solidFill>
              <a:latin typeface="EB Garamond"/>
              <a:ea typeface="EB Garamond"/>
              <a:cs typeface="EB Garamond"/>
              <a:sym typeface="EB Garamond"/>
            </a:endParaRPr>
          </a:p>
        </p:txBody>
      </p:sp>
      <p:sp>
        <p:nvSpPr>
          <p:cNvPr id="909" name="Google Shape;909;p44"/>
          <p:cNvSpPr/>
          <p:nvPr/>
        </p:nvSpPr>
        <p:spPr>
          <a:xfrm>
            <a:off x="708905" y="2562610"/>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Road </a:t>
            </a:r>
            <a:endParaRPr b="1" sz="1200">
              <a:solidFill>
                <a:srgbClr val="7F6000"/>
              </a:solidFill>
              <a:latin typeface="EB Garamond"/>
              <a:ea typeface="EB Garamond"/>
              <a:cs typeface="EB Garamond"/>
              <a:sym typeface="EB Garamond"/>
            </a:endParaRPr>
          </a:p>
        </p:txBody>
      </p:sp>
      <p:sp>
        <p:nvSpPr>
          <p:cNvPr id="910" name="Google Shape;910;p44"/>
          <p:cNvSpPr/>
          <p:nvPr/>
        </p:nvSpPr>
        <p:spPr>
          <a:xfrm>
            <a:off x="708905" y="2901260"/>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Natural Area </a:t>
            </a:r>
            <a:endParaRPr b="1" sz="1200">
              <a:solidFill>
                <a:srgbClr val="7F6000"/>
              </a:solidFill>
              <a:latin typeface="EB Garamond"/>
              <a:ea typeface="EB Garamond"/>
              <a:cs typeface="EB Garamond"/>
              <a:sym typeface="EB Garamond"/>
            </a:endParaRPr>
          </a:p>
        </p:txBody>
      </p:sp>
      <p:sp>
        <p:nvSpPr>
          <p:cNvPr id="911" name="Google Shape;911;p44"/>
          <p:cNvSpPr/>
          <p:nvPr/>
        </p:nvSpPr>
        <p:spPr>
          <a:xfrm>
            <a:off x="708905" y="3239910"/>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7F6000"/>
                </a:solidFill>
                <a:latin typeface="EB Garamond"/>
                <a:ea typeface="EB Garamond"/>
                <a:cs typeface="EB Garamond"/>
                <a:sym typeface="EB Garamond"/>
              </a:rPr>
              <a:t> Landslide</a:t>
            </a:r>
            <a:endParaRPr b="1" sz="1200">
              <a:solidFill>
                <a:srgbClr val="7F6000"/>
              </a:solidFill>
              <a:latin typeface="EB Garamond"/>
              <a:ea typeface="EB Garamond"/>
              <a:cs typeface="EB Garamond"/>
              <a:sym typeface="EB Garamond"/>
            </a:endParaRPr>
          </a:p>
        </p:txBody>
      </p:sp>
      <p:sp>
        <p:nvSpPr>
          <p:cNvPr id="912" name="Google Shape;912;p44"/>
          <p:cNvSpPr/>
          <p:nvPr/>
        </p:nvSpPr>
        <p:spPr>
          <a:xfrm>
            <a:off x="710730" y="3669660"/>
            <a:ext cx="1136700" cy="2745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7F6000"/>
                </a:solidFill>
                <a:latin typeface="EB Garamond"/>
                <a:ea typeface="EB Garamond"/>
                <a:cs typeface="EB Garamond"/>
                <a:sym typeface="EB Garamond"/>
              </a:rPr>
              <a:t>Property Value</a:t>
            </a:r>
            <a:r>
              <a:rPr b="1" lang="en" sz="1200">
                <a:solidFill>
                  <a:srgbClr val="7F6000"/>
                </a:solidFill>
                <a:latin typeface="EB Garamond"/>
                <a:ea typeface="EB Garamond"/>
                <a:cs typeface="EB Garamond"/>
                <a:sym typeface="EB Garamond"/>
              </a:rPr>
              <a:t> </a:t>
            </a:r>
            <a:endParaRPr b="1" sz="1200">
              <a:solidFill>
                <a:srgbClr val="7F6000"/>
              </a:solidFill>
              <a:latin typeface="EB Garamond"/>
              <a:ea typeface="EB Garamond"/>
              <a:cs typeface="EB Garamond"/>
              <a:sym typeface="EB Garamond"/>
            </a:endParaRPr>
          </a:p>
        </p:txBody>
      </p:sp>
      <p:sp>
        <p:nvSpPr>
          <p:cNvPr id="913" name="Google Shape;913;p44"/>
          <p:cNvSpPr/>
          <p:nvPr/>
        </p:nvSpPr>
        <p:spPr>
          <a:xfrm>
            <a:off x="708905" y="4099410"/>
            <a:ext cx="1136700" cy="3387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n" sz="1200">
                <a:solidFill>
                  <a:srgbClr val="7F6000"/>
                </a:solidFill>
                <a:latin typeface="EB Garamond"/>
                <a:ea typeface="EB Garamond"/>
                <a:cs typeface="EB Garamond"/>
                <a:sym typeface="EB Garamond"/>
              </a:rPr>
              <a:t>Previous Development</a:t>
            </a:r>
            <a:endParaRPr b="1" sz="1200">
              <a:solidFill>
                <a:srgbClr val="7F6000"/>
              </a:solidFill>
              <a:latin typeface="EB Garamond"/>
              <a:ea typeface="EB Garamond"/>
              <a:cs typeface="EB Garamond"/>
              <a:sym typeface="EB Garamond"/>
            </a:endParaRPr>
          </a:p>
        </p:txBody>
      </p:sp>
      <p:sp>
        <p:nvSpPr>
          <p:cNvPr id="914" name="Google Shape;914;p44"/>
          <p:cNvSpPr txBox="1"/>
          <p:nvPr/>
        </p:nvSpPr>
        <p:spPr>
          <a:xfrm>
            <a:off x="1149430" y="702225"/>
            <a:ext cx="1837800" cy="37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3E7067"/>
                </a:solidFill>
                <a:latin typeface="Montserrat ExtraBold"/>
                <a:ea typeface="Montserrat ExtraBold"/>
                <a:cs typeface="Montserrat ExtraBold"/>
                <a:sym typeface="Montserrat ExtraBold"/>
              </a:rPr>
              <a:t>FEATURES</a:t>
            </a:r>
            <a:endParaRPr sz="1300">
              <a:solidFill>
                <a:srgbClr val="3E7067"/>
              </a:solidFill>
              <a:latin typeface="Montserrat ExtraBold"/>
              <a:ea typeface="Montserrat ExtraBold"/>
              <a:cs typeface="Montserrat ExtraBold"/>
              <a:sym typeface="Montserrat ExtraBold"/>
            </a:endParaRPr>
          </a:p>
        </p:txBody>
      </p:sp>
      <p:sp>
        <p:nvSpPr>
          <p:cNvPr id="915" name="Google Shape;915;p44"/>
          <p:cNvSpPr/>
          <p:nvPr/>
        </p:nvSpPr>
        <p:spPr>
          <a:xfrm>
            <a:off x="2148743" y="1208007"/>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3E7067"/>
                </a:solidFill>
                <a:latin typeface="EB Garamond"/>
                <a:ea typeface="EB Garamond"/>
                <a:cs typeface="EB Garamond"/>
                <a:sym typeface="EB Garamond"/>
              </a:rPr>
              <a:t>Slope Min/Max/Avg </a:t>
            </a:r>
            <a:endParaRPr b="1" sz="1200">
              <a:solidFill>
                <a:srgbClr val="3E7067"/>
              </a:solidFill>
              <a:latin typeface="EB Garamond"/>
              <a:ea typeface="EB Garamond"/>
              <a:cs typeface="EB Garamond"/>
              <a:sym typeface="EB Garamond"/>
            </a:endParaRPr>
          </a:p>
        </p:txBody>
      </p:sp>
      <p:sp>
        <p:nvSpPr>
          <p:cNvPr id="916" name="Google Shape;916;p44"/>
          <p:cNvSpPr/>
          <p:nvPr/>
        </p:nvSpPr>
        <p:spPr>
          <a:xfrm>
            <a:off x="2148743" y="1546657"/>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3E7067"/>
                </a:solidFill>
                <a:latin typeface="EB Garamond"/>
                <a:ea typeface="EB Garamond"/>
                <a:cs typeface="EB Garamond"/>
                <a:sym typeface="EB Garamond"/>
              </a:rPr>
              <a:t>Land Type % </a:t>
            </a:r>
            <a:endParaRPr b="1" sz="1200">
              <a:solidFill>
                <a:srgbClr val="3E7067"/>
              </a:solidFill>
              <a:latin typeface="EB Garamond"/>
              <a:ea typeface="EB Garamond"/>
              <a:cs typeface="EB Garamond"/>
              <a:sym typeface="EB Garamond"/>
            </a:endParaRPr>
          </a:p>
        </p:txBody>
      </p:sp>
      <p:sp>
        <p:nvSpPr>
          <p:cNvPr id="917" name="Google Shape;917;p44"/>
          <p:cNvSpPr/>
          <p:nvPr/>
        </p:nvSpPr>
        <p:spPr>
          <a:xfrm>
            <a:off x="2148743" y="1885307"/>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3E7067"/>
                </a:solidFill>
                <a:latin typeface="EB Garamond"/>
                <a:ea typeface="EB Garamond"/>
                <a:cs typeface="EB Garamond"/>
                <a:sym typeface="EB Garamond"/>
              </a:rPr>
              <a:t>Soil Type % </a:t>
            </a:r>
            <a:endParaRPr b="1" sz="1200">
              <a:solidFill>
                <a:srgbClr val="3E7067"/>
              </a:solidFill>
              <a:latin typeface="EB Garamond"/>
              <a:ea typeface="EB Garamond"/>
              <a:cs typeface="EB Garamond"/>
              <a:sym typeface="EB Garamond"/>
            </a:endParaRPr>
          </a:p>
        </p:txBody>
      </p:sp>
      <p:sp>
        <p:nvSpPr>
          <p:cNvPr id="918" name="Google Shape;918;p44"/>
          <p:cNvSpPr/>
          <p:nvPr/>
        </p:nvSpPr>
        <p:spPr>
          <a:xfrm>
            <a:off x="2148743" y="2223957"/>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rgbClr val="3E7067"/>
                </a:solidFill>
                <a:latin typeface="EB Garamond"/>
                <a:ea typeface="EB Garamond"/>
                <a:cs typeface="EB Garamond"/>
                <a:sym typeface="EB Garamond"/>
              </a:rPr>
              <a:t>Waterbody Spatial Lag</a:t>
            </a:r>
            <a:endParaRPr b="1" sz="1000">
              <a:solidFill>
                <a:srgbClr val="3E7067"/>
              </a:solidFill>
              <a:latin typeface="EB Garamond"/>
              <a:ea typeface="EB Garamond"/>
              <a:cs typeface="EB Garamond"/>
              <a:sym typeface="EB Garamond"/>
            </a:endParaRPr>
          </a:p>
        </p:txBody>
      </p:sp>
      <p:sp>
        <p:nvSpPr>
          <p:cNvPr id="919" name="Google Shape;919;p44"/>
          <p:cNvSpPr/>
          <p:nvPr/>
        </p:nvSpPr>
        <p:spPr>
          <a:xfrm>
            <a:off x="2148743" y="2562607"/>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000">
                <a:solidFill>
                  <a:srgbClr val="3E7067"/>
                </a:solidFill>
                <a:latin typeface="EB Garamond"/>
                <a:ea typeface="EB Garamond"/>
                <a:cs typeface="EB Garamond"/>
                <a:sym typeface="EB Garamond"/>
              </a:rPr>
              <a:t>Road Spatial Lag </a:t>
            </a:r>
            <a:endParaRPr b="1" sz="1000">
              <a:solidFill>
                <a:srgbClr val="3E7067"/>
              </a:solidFill>
              <a:latin typeface="EB Garamond"/>
              <a:ea typeface="EB Garamond"/>
              <a:cs typeface="EB Garamond"/>
              <a:sym typeface="EB Garamond"/>
            </a:endParaRPr>
          </a:p>
        </p:txBody>
      </p:sp>
      <p:sp>
        <p:nvSpPr>
          <p:cNvPr id="920" name="Google Shape;920;p44"/>
          <p:cNvSpPr/>
          <p:nvPr/>
        </p:nvSpPr>
        <p:spPr>
          <a:xfrm>
            <a:off x="2148743" y="2901257"/>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3E7067"/>
                </a:solidFill>
                <a:latin typeface="EB Garamond"/>
                <a:ea typeface="EB Garamond"/>
                <a:cs typeface="EB Garamond"/>
                <a:sym typeface="EB Garamond"/>
              </a:rPr>
              <a:t>Natural Area?</a:t>
            </a:r>
            <a:endParaRPr b="1" sz="1200">
              <a:solidFill>
                <a:srgbClr val="3E7067"/>
              </a:solidFill>
              <a:latin typeface="EB Garamond"/>
              <a:ea typeface="EB Garamond"/>
              <a:cs typeface="EB Garamond"/>
              <a:sym typeface="EB Garamond"/>
            </a:endParaRPr>
          </a:p>
        </p:txBody>
      </p:sp>
      <p:sp>
        <p:nvSpPr>
          <p:cNvPr id="921" name="Google Shape;921;p44"/>
          <p:cNvSpPr/>
          <p:nvPr/>
        </p:nvSpPr>
        <p:spPr>
          <a:xfrm>
            <a:off x="2148743" y="3239907"/>
            <a:ext cx="1533600" cy="2745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3E7067"/>
                </a:solidFill>
                <a:latin typeface="EB Garamond"/>
                <a:ea typeface="EB Garamond"/>
                <a:cs typeface="EB Garamond"/>
                <a:sym typeface="EB Garamond"/>
              </a:rPr>
              <a:t>Landslide Spatial Lag</a:t>
            </a:r>
            <a:endParaRPr b="1" sz="1200">
              <a:solidFill>
                <a:srgbClr val="3E7067"/>
              </a:solidFill>
              <a:latin typeface="EB Garamond"/>
              <a:ea typeface="EB Garamond"/>
              <a:cs typeface="EB Garamond"/>
              <a:sym typeface="EB Garamond"/>
            </a:endParaRPr>
          </a:p>
        </p:txBody>
      </p:sp>
      <p:sp>
        <p:nvSpPr>
          <p:cNvPr id="922" name="Google Shape;922;p44"/>
          <p:cNvSpPr/>
          <p:nvPr/>
        </p:nvSpPr>
        <p:spPr>
          <a:xfrm>
            <a:off x="2148750" y="3578545"/>
            <a:ext cx="1533600" cy="4773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n" sz="1100">
                <a:solidFill>
                  <a:srgbClr val="3E7067"/>
                </a:solidFill>
                <a:latin typeface="EB Garamond"/>
                <a:ea typeface="EB Garamond"/>
                <a:cs typeface="EB Garamond"/>
                <a:sym typeface="EB Garamond"/>
              </a:rPr>
              <a:t>Inflation Adjusted Property Value</a:t>
            </a:r>
            <a:r>
              <a:rPr b="1" lang="en" sz="1200">
                <a:solidFill>
                  <a:srgbClr val="3E7067"/>
                </a:solidFill>
                <a:latin typeface="EB Garamond"/>
                <a:ea typeface="EB Garamond"/>
                <a:cs typeface="EB Garamond"/>
                <a:sym typeface="EB Garamond"/>
              </a:rPr>
              <a:t> </a:t>
            </a:r>
            <a:endParaRPr b="1" sz="1200">
              <a:solidFill>
                <a:srgbClr val="3E7067"/>
              </a:solidFill>
              <a:latin typeface="EB Garamond"/>
              <a:ea typeface="EB Garamond"/>
              <a:cs typeface="EB Garamond"/>
              <a:sym typeface="EB Garamond"/>
            </a:endParaRPr>
          </a:p>
        </p:txBody>
      </p:sp>
      <p:sp>
        <p:nvSpPr>
          <p:cNvPr id="923" name="Google Shape;923;p44"/>
          <p:cNvSpPr/>
          <p:nvPr/>
        </p:nvSpPr>
        <p:spPr>
          <a:xfrm>
            <a:off x="2148743" y="4120007"/>
            <a:ext cx="1533600" cy="3387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n" sz="1100">
                <a:solidFill>
                  <a:srgbClr val="3E7067"/>
                </a:solidFill>
                <a:latin typeface="EB Garamond"/>
                <a:ea typeface="EB Garamond"/>
                <a:cs typeface="EB Garamond"/>
                <a:sym typeface="EB Garamond"/>
              </a:rPr>
              <a:t>Previous Development Spatial Lag</a:t>
            </a:r>
            <a:endParaRPr b="1" sz="1100">
              <a:solidFill>
                <a:srgbClr val="3E7067"/>
              </a:solidFill>
              <a:latin typeface="EB Garamond"/>
              <a:ea typeface="EB Garamond"/>
              <a:cs typeface="EB Garamond"/>
              <a:sym typeface="EB Garamond"/>
            </a:endParaRPr>
          </a:p>
        </p:txBody>
      </p:sp>
      <p:cxnSp>
        <p:nvCxnSpPr>
          <p:cNvPr id="924" name="Google Shape;924;p44"/>
          <p:cNvCxnSpPr>
            <a:stCxn id="897" idx="2"/>
            <a:endCxn id="896" idx="2"/>
          </p:cNvCxnSpPr>
          <p:nvPr/>
        </p:nvCxnSpPr>
        <p:spPr>
          <a:xfrm flipH="1" rot="-5400000">
            <a:off x="2100175" y="3769750"/>
            <a:ext cx="600" cy="1642800"/>
          </a:xfrm>
          <a:prstGeom prst="bentConnector3">
            <a:avLst>
              <a:gd fmla="val 39687500" name="adj1"/>
            </a:avLst>
          </a:prstGeom>
          <a:noFill/>
          <a:ln cap="flat" cmpd="sng" w="9525">
            <a:solidFill>
              <a:srgbClr val="9E9E9E"/>
            </a:solidFill>
            <a:prstDash val="solid"/>
            <a:round/>
            <a:headEnd len="med" w="med" type="none"/>
            <a:tailEnd len="med" w="med" type="stealth"/>
          </a:ln>
        </p:spPr>
      </p:cxnSp>
      <p:sp>
        <p:nvSpPr>
          <p:cNvPr id="925" name="Google Shape;925;p44"/>
          <p:cNvSpPr txBox="1"/>
          <p:nvPr/>
        </p:nvSpPr>
        <p:spPr>
          <a:xfrm>
            <a:off x="1437253" y="4571862"/>
            <a:ext cx="16842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EB Garamond"/>
                <a:ea typeface="EB Garamond"/>
                <a:cs typeface="EB Garamond"/>
                <a:sym typeface="EB Garamond"/>
              </a:rPr>
              <a:t>Feature Engineering</a:t>
            </a:r>
            <a:endParaRPr b="1" sz="1100">
              <a:solidFill>
                <a:srgbClr val="434343"/>
              </a:solidFill>
              <a:latin typeface="EB Garamond"/>
              <a:ea typeface="EB Garamond"/>
              <a:cs typeface="EB Garamond"/>
              <a:sym typeface="EB Garamond"/>
            </a:endParaRPr>
          </a:p>
        </p:txBody>
      </p:sp>
      <p:cxnSp>
        <p:nvCxnSpPr>
          <p:cNvPr id="926" name="Google Shape;926;p44"/>
          <p:cNvCxnSpPr>
            <a:stCxn id="896" idx="3"/>
            <a:endCxn id="901" idx="1"/>
          </p:cNvCxnSpPr>
          <p:nvPr/>
        </p:nvCxnSpPr>
        <p:spPr>
          <a:xfrm>
            <a:off x="3799650" y="2853400"/>
            <a:ext cx="579000" cy="3000"/>
          </a:xfrm>
          <a:prstGeom prst="straightConnector1">
            <a:avLst/>
          </a:prstGeom>
          <a:noFill/>
          <a:ln cap="flat" cmpd="sng" w="9525">
            <a:solidFill>
              <a:srgbClr val="999999"/>
            </a:solidFill>
            <a:prstDash val="solid"/>
            <a:round/>
            <a:headEnd len="med" w="med" type="none"/>
            <a:tailEnd len="med" w="med" type="stealth"/>
          </a:ln>
        </p:spPr>
      </p:cxnSp>
      <p:sp>
        <p:nvSpPr>
          <p:cNvPr id="927" name="Google Shape;927;p44"/>
          <p:cNvSpPr/>
          <p:nvPr/>
        </p:nvSpPr>
        <p:spPr>
          <a:xfrm>
            <a:off x="4378705" y="1343725"/>
            <a:ext cx="1270800" cy="477300"/>
          </a:xfrm>
          <a:prstGeom prst="roundRect">
            <a:avLst>
              <a:gd fmla="val 16667" name="adj"/>
            </a:avLst>
          </a:prstGeom>
          <a:solidFill>
            <a:srgbClr val="74C1B9"/>
          </a:solidFill>
          <a:ln cap="flat" cmpd="sng" w="9525">
            <a:solidFill>
              <a:srgbClr val="3E706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B Garamond"/>
                <a:ea typeface="EB Garamond"/>
                <a:cs typeface="EB Garamond"/>
                <a:sym typeface="EB Garamond"/>
              </a:rPr>
              <a:t>Resampled Dataset</a:t>
            </a:r>
            <a:endParaRPr b="1">
              <a:solidFill>
                <a:schemeClr val="lt1"/>
              </a:solidFill>
              <a:latin typeface="EB Garamond"/>
              <a:ea typeface="EB Garamond"/>
              <a:cs typeface="EB Garamond"/>
              <a:sym typeface="EB Garamond"/>
            </a:endParaRPr>
          </a:p>
        </p:txBody>
      </p:sp>
      <p:cxnSp>
        <p:nvCxnSpPr>
          <p:cNvPr id="928" name="Google Shape;928;p44"/>
          <p:cNvCxnSpPr>
            <a:stCxn id="901" idx="0"/>
            <a:endCxn id="927" idx="2"/>
          </p:cNvCxnSpPr>
          <p:nvPr/>
        </p:nvCxnSpPr>
        <p:spPr>
          <a:xfrm rot="10800000">
            <a:off x="5014105" y="1821172"/>
            <a:ext cx="0" cy="796500"/>
          </a:xfrm>
          <a:prstGeom prst="straightConnector1">
            <a:avLst/>
          </a:prstGeom>
          <a:noFill/>
          <a:ln cap="flat" cmpd="sng" w="9525">
            <a:solidFill>
              <a:srgbClr val="999999"/>
            </a:solidFill>
            <a:prstDash val="solid"/>
            <a:round/>
            <a:headEnd len="med" w="med" type="none"/>
            <a:tailEnd len="med" w="med" type="triangle"/>
          </a:ln>
        </p:spPr>
      </p:cxnSp>
      <p:sp>
        <p:nvSpPr>
          <p:cNvPr id="929" name="Google Shape;929;p44"/>
          <p:cNvSpPr txBox="1"/>
          <p:nvPr/>
        </p:nvSpPr>
        <p:spPr>
          <a:xfrm>
            <a:off x="4943555" y="1954982"/>
            <a:ext cx="8922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EB Garamond"/>
                <a:ea typeface="EB Garamond"/>
                <a:cs typeface="EB Garamond"/>
                <a:sym typeface="EB Garamond"/>
              </a:rPr>
              <a:t>Oversample Rare Event “1”</a:t>
            </a:r>
            <a:endParaRPr b="1" sz="1100">
              <a:solidFill>
                <a:srgbClr val="434343"/>
              </a:solidFill>
              <a:latin typeface="EB Garamond"/>
              <a:ea typeface="EB Garamond"/>
              <a:cs typeface="EB Garamond"/>
              <a:sym typeface="EB Garamond"/>
            </a:endParaRPr>
          </a:p>
        </p:txBody>
      </p:sp>
      <p:sp>
        <p:nvSpPr>
          <p:cNvPr id="930" name="Google Shape;930;p44"/>
          <p:cNvSpPr/>
          <p:nvPr/>
        </p:nvSpPr>
        <p:spPr>
          <a:xfrm>
            <a:off x="7268167" y="1343721"/>
            <a:ext cx="999000" cy="477300"/>
          </a:xfrm>
          <a:prstGeom prst="roundRect">
            <a:avLst>
              <a:gd fmla="val 16667" name="adj"/>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2"/>
                </a:solidFill>
                <a:latin typeface="EB Garamond"/>
                <a:ea typeface="EB Garamond"/>
                <a:cs typeface="EB Garamond"/>
                <a:sym typeface="EB Garamond"/>
              </a:rPr>
              <a:t>Random Forest </a:t>
            </a:r>
            <a:endParaRPr b="1" sz="1200">
              <a:solidFill>
                <a:schemeClr val="dk2"/>
              </a:solidFill>
              <a:latin typeface="EB Garamond"/>
              <a:ea typeface="EB Garamond"/>
              <a:cs typeface="EB Garamond"/>
              <a:sym typeface="EB Garamond"/>
            </a:endParaRPr>
          </a:p>
        </p:txBody>
      </p:sp>
      <p:sp>
        <p:nvSpPr>
          <p:cNvPr id="931" name="Google Shape;931;p44"/>
          <p:cNvSpPr/>
          <p:nvPr/>
        </p:nvSpPr>
        <p:spPr>
          <a:xfrm>
            <a:off x="9568142" y="3669641"/>
            <a:ext cx="999000" cy="496800"/>
          </a:xfrm>
          <a:prstGeom prst="roundRect">
            <a:avLst>
              <a:gd fmla="val 16667" name="adj"/>
            </a:avLst>
          </a:prstGeom>
          <a:solidFill>
            <a:srgbClr val="F3F3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2"/>
                </a:solidFill>
                <a:latin typeface="EB Garamond"/>
                <a:ea typeface="EB Garamond"/>
                <a:cs typeface="EB Garamond"/>
                <a:sym typeface="EB Garamond"/>
              </a:rPr>
              <a:t>XGBoost</a:t>
            </a:r>
            <a:endParaRPr b="1" sz="1200">
              <a:solidFill>
                <a:schemeClr val="dk2"/>
              </a:solidFill>
              <a:latin typeface="EB Garamond"/>
              <a:ea typeface="EB Garamond"/>
              <a:cs typeface="EB Garamond"/>
              <a:sym typeface="EB Garamond"/>
            </a:endParaRPr>
          </a:p>
        </p:txBody>
      </p:sp>
      <p:sp>
        <p:nvSpPr>
          <p:cNvPr id="932" name="Google Shape;932;p44"/>
          <p:cNvSpPr/>
          <p:nvPr/>
        </p:nvSpPr>
        <p:spPr>
          <a:xfrm>
            <a:off x="7268292" y="2399725"/>
            <a:ext cx="999000" cy="477300"/>
          </a:xfrm>
          <a:prstGeom prst="roundRect">
            <a:avLst>
              <a:gd fmla="val 16667" name="adj"/>
            </a:avLst>
          </a:prstGeom>
          <a:solidFill>
            <a:srgbClr val="9E9E9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lt1"/>
                </a:solidFill>
                <a:latin typeface="EB Garamond"/>
                <a:ea typeface="EB Garamond"/>
                <a:cs typeface="EB Garamond"/>
                <a:sym typeface="EB Garamond"/>
              </a:rPr>
              <a:t>Spatial CV</a:t>
            </a:r>
            <a:endParaRPr b="1" sz="1200">
              <a:solidFill>
                <a:schemeClr val="lt1"/>
              </a:solidFill>
              <a:latin typeface="EB Garamond"/>
              <a:ea typeface="EB Garamond"/>
              <a:cs typeface="EB Garamond"/>
              <a:sym typeface="EB Garamond"/>
            </a:endParaRPr>
          </a:p>
        </p:txBody>
      </p:sp>
      <p:sp>
        <p:nvSpPr>
          <p:cNvPr id="933" name="Google Shape;933;p44"/>
          <p:cNvSpPr txBox="1"/>
          <p:nvPr/>
        </p:nvSpPr>
        <p:spPr>
          <a:xfrm>
            <a:off x="6848780" y="702228"/>
            <a:ext cx="1837800" cy="37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rgbClr val="3E7067"/>
                </a:solidFill>
                <a:latin typeface="Montserrat ExtraBold"/>
                <a:ea typeface="Montserrat ExtraBold"/>
                <a:cs typeface="Montserrat ExtraBold"/>
                <a:sym typeface="Montserrat ExtraBold"/>
              </a:rPr>
              <a:t>MODEL TRAINING</a:t>
            </a:r>
            <a:endParaRPr sz="1300">
              <a:solidFill>
                <a:srgbClr val="3E7067"/>
              </a:solidFill>
              <a:latin typeface="Montserrat ExtraBold"/>
              <a:ea typeface="Montserrat ExtraBold"/>
              <a:cs typeface="Montserrat ExtraBold"/>
              <a:sym typeface="Montserrat ExtraBold"/>
            </a:endParaRPr>
          </a:p>
        </p:txBody>
      </p:sp>
      <p:sp>
        <p:nvSpPr>
          <p:cNvPr id="934" name="Google Shape;934;p44"/>
          <p:cNvSpPr txBox="1"/>
          <p:nvPr/>
        </p:nvSpPr>
        <p:spPr>
          <a:xfrm>
            <a:off x="10033368" y="1713048"/>
            <a:ext cx="711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EB Garamond"/>
                <a:ea typeface="EB Garamond"/>
                <a:cs typeface="EB Garamond"/>
                <a:sym typeface="EB Garamond"/>
              </a:rPr>
              <a:t>Tuning</a:t>
            </a:r>
            <a:endParaRPr b="1" sz="1100">
              <a:solidFill>
                <a:srgbClr val="434343"/>
              </a:solidFill>
              <a:latin typeface="EB Garamond"/>
              <a:ea typeface="EB Garamond"/>
              <a:cs typeface="EB Garamond"/>
              <a:sym typeface="EB Garamond"/>
            </a:endParaRPr>
          </a:p>
        </p:txBody>
      </p:sp>
      <p:cxnSp>
        <p:nvCxnSpPr>
          <p:cNvPr id="935" name="Google Shape;935;p44"/>
          <p:cNvCxnSpPr>
            <a:stCxn id="936" idx="2"/>
            <a:endCxn id="902" idx="2"/>
          </p:cNvCxnSpPr>
          <p:nvPr/>
        </p:nvCxnSpPr>
        <p:spPr>
          <a:xfrm rot="5400000">
            <a:off x="6378067" y="2568925"/>
            <a:ext cx="25500" cy="2753700"/>
          </a:xfrm>
          <a:prstGeom prst="bentConnector3">
            <a:avLst>
              <a:gd fmla="val 1034410" name="adj1"/>
            </a:avLst>
          </a:prstGeom>
          <a:noFill/>
          <a:ln cap="flat" cmpd="sng" w="9525">
            <a:solidFill>
              <a:srgbClr val="999999"/>
            </a:solidFill>
            <a:prstDash val="solid"/>
            <a:round/>
            <a:headEnd len="med" w="med" type="none"/>
            <a:tailEnd len="med" w="med" type="stealth"/>
          </a:ln>
        </p:spPr>
      </p:cxnSp>
      <p:sp>
        <p:nvSpPr>
          <p:cNvPr id="937" name="Google Shape;937;p44"/>
          <p:cNvSpPr txBox="1"/>
          <p:nvPr/>
        </p:nvSpPr>
        <p:spPr>
          <a:xfrm>
            <a:off x="4278480" y="2042782"/>
            <a:ext cx="8922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latin typeface="EB Garamond"/>
                <a:ea typeface="EB Garamond"/>
                <a:cs typeface="EB Garamond"/>
                <a:sym typeface="EB Garamond"/>
              </a:rPr>
              <a:t>0.5% “1”</a:t>
            </a:r>
            <a:endParaRPr b="1" sz="1100">
              <a:solidFill>
                <a:srgbClr val="434343"/>
              </a:solidFill>
              <a:latin typeface="EB Garamond"/>
              <a:ea typeface="EB Garamond"/>
              <a:cs typeface="EB Garamond"/>
              <a:sym typeface="EB Garamond"/>
            </a:endParaRPr>
          </a:p>
        </p:txBody>
      </p:sp>
      <p:cxnSp>
        <p:nvCxnSpPr>
          <p:cNvPr id="938" name="Google Shape;938;p44"/>
          <p:cNvCxnSpPr>
            <a:stCxn id="927" idx="3"/>
            <a:endCxn id="930" idx="1"/>
          </p:cNvCxnSpPr>
          <p:nvPr/>
        </p:nvCxnSpPr>
        <p:spPr>
          <a:xfrm>
            <a:off x="5649505" y="1582375"/>
            <a:ext cx="1618800" cy="0"/>
          </a:xfrm>
          <a:prstGeom prst="straightConnector1">
            <a:avLst/>
          </a:prstGeom>
          <a:noFill/>
          <a:ln cap="flat" cmpd="sng" w="9525">
            <a:solidFill>
              <a:srgbClr val="999999"/>
            </a:solidFill>
            <a:prstDash val="solid"/>
            <a:round/>
            <a:headEnd len="med" w="med" type="none"/>
            <a:tailEnd len="med" w="med" type="triangle"/>
          </a:ln>
        </p:spPr>
      </p:cxnSp>
      <p:cxnSp>
        <p:nvCxnSpPr>
          <p:cNvPr id="939" name="Google Shape;939;p44"/>
          <p:cNvCxnSpPr>
            <a:stCxn id="930" idx="2"/>
            <a:endCxn id="932" idx="0"/>
          </p:cNvCxnSpPr>
          <p:nvPr/>
        </p:nvCxnSpPr>
        <p:spPr>
          <a:xfrm>
            <a:off x="7767667" y="1821021"/>
            <a:ext cx="0" cy="578700"/>
          </a:xfrm>
          <a:prstGeom prst="straightConnector1">
            <a:avLst/>
          </a:prstGeom>
          <a:noFill/>
          <a:ln cap="flat" cmpd="sng" w="9525">
            <a:solidFill>
              <a:srgbClr val="999999"/>
            </a:solidFill>
            <a:prstDash val="solid"/>
            <a:round/>
            <a:headEnd len="med" w="med" type="none"/>
            <a:tailEnd len="med" w="med" type="triangle"/>
          </a:ln>
        </p:spPr>
      </p:cxnSp>
      <p:sp>
        <p:nvSpPr>
          <p:cNvPr id="936" name="Google Shape;936;p44"/>
          <p:cNvSpPr/>
          <p:nvPr/>
        </p:nvSpPr>
        <p:spPr>
          <a:xfrm>
            <a:off x="7268167" y="3455725"/>
            <a:ext cx="999000" cy="477300"/>
          </a:xfrm>
          <a:prstGeom prst="roundRect">
            <a:avLst>
              <a:gd fmla="val 16667" name="adj"/>
            </a:avLst>
          </a:prstGeom>
          <a:solidFill>
            <a:srgbClr val="9E9E9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lt1"/>
                </a:solidFill>
                <a:latin typeface="EB Garamond"/>
                <a:ea typeface="EB Garamond"/>
                <a:cs typeface="EB Garamond"/>
                <a:sym typeface="EB Garamond"/>
              </a:rPr>
              <a:t>Probability Prediction</a:t>
            </a:r>
            <a:endParaRPr b="1" sz="1200">
              <a:solidFill>
                <a:schemeClr val="lt1"/>
              </a:solidFill>
              <a:latin typeface="EB Garamond"/>
              <a:ea typeface="EB Garamond"/>
              <a:cs typeface="EB Garamond"/>
              <a:sym typeface="EB Garamond"/>
            </a:endParaRPr>
          </a:p>
        </p:txBody>
      </p:sp>
      <p:sp>
        <p:nvSpPr>
          <p:cNvPr id="940" name="Google Shape;940;p44"/>
          <p:cNvSpPr/>
          <p:nvPr/>
        </p:nvSpPr>
        <p:spPr>
          <a:xfrm>
            <a:off x="4572000" y="4956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41" name="Google Shape;941;p44"/>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42" name="Google Shape;942;p44"/>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43" name="Google Shape;943;p44"/>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44" name="Google Shape;944;p44"/>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945" name="Google Shape;945;p44"/>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946" name="Google Shape;946;p44"/>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Modeling</a:t>
            </a:r>
            <a:endParaRPr b="1" sz="900">
              <a:solidFill>
                <a:schemeClr val="dk1"/>
              </a:solidFill>
              <a:latin typeface="Montserrat"/>
              <a:ea typeface="Montserrat"/>
              <a:cs typeface="Montserrat"/>
              <a:sym typeface="Montserrat"/>
            </a:endParaRPr>
          </a:p>
        </p:txBody>
      </p:sp>
      <p:sp>
        <p:nvSpPr>
          <p:cNvPr id="947" name="Google Shape;947;p44"/>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cxnSp>
        <p:nvCxnSpPr>
          <p:cNvPr id="948" name="Google Shape;948;p44"/>
          <p:cNvCxnSpPr/>
          <p:nvPr/>
        </p:nvCxnSpPr>
        <p:spPr>
          <a:xfrm>
            <a:off x="7767667" y="2877021"/>
            <a:ext cx="0" cy="578700"/>
          </a:xfrm>
          <a:prstGeom prst="straightConnector1">
            <a:avLst/>
          </a:prstGeom>
          <a:noFill/>
          <a:ln cap="flat" cmpd="sng" w="9525">
            <a:solidFill>
              <a:srgbClr val="999999"/>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MEET THE </a:t>
            </a:r>
            <a:r>
              <a:rPr lang="en"/>
              <a:t>TEAM</a:t>
            </a:r>
            <a:endParaRPr>
              <a:solidFill>
                <a:srgbClr val="000000"/>
              </a:solidFill>
            </a:endParaRPr>
          </a:p>
        </p:txBody>
      </p:sp>
      <p:sp>
        <p:nvSpPr>
          <p:cNvPr id="231" name="Google Shape;231;p27"/>
          <p:cNvSpPr txBox="1"/>
          <p:nvPr/>
        </p:nvSpPr>
        <p:spPr>
          <a:xfrm>
            <a:off x="3967325" y="3281125"/>
            <a:ext cx="1265100" cy="1092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434343"/>
                </a:solidFill>
                <a:latin typeface="Montserrat ExtraBold"/>
                <a:ea typeface="Montserrat ExtraBold"/>
                <a:cs typeface="Montserrat ExtraBold"/>
                <a:sym typeface="Montserrat ExtraBold"/>
              </a:rPr>
              <a:t>Yinan Li</a:t>
            </a:r>
            <a:endParaRPr sz="90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i="1" lang="en" sz="1000">
                <a:solidFill>
                  <a:srgbClr val="434343"/>
                </a:solidFill>
                <a:latin typeface="EB Garamond"/>
                <a:ea typeface="EB Garamond"/>
                <a:cs typeface="EB Garamond"/>
                <a:sym typeface="EB Garamond"/>
              </a:rPr>
              <a:t>Exploratory Analysis + Modeling</a:t>
            </a:r>
            <a:r>
              <a:rPr i="1" lang="en" sz="1000">
                <a:solidFill>
                  <a:srgbClr val="434343"/>
                </a:solidFill>
                <a:latin typeface="EB Garamond"/>
                <a:ea typeface="EB Garamond"/>
                <a:cs typeface="EB Garamond"/>
                <a:sym typeface="EB Garamond"/>
              </a:rPr>
              <a:t> </a:t>
            </a:r>
            <a:r>
              <a:rPr i="1" lang="en" sz="1000">
                <a:solidFill>
                  <a:srgbClr val="434343"/>
                </a:solidFill>
                <a:latin typeface="EB Garamond"/>
                <a:ea typeface="EB Garamond"/>
                <a:cs typeface="EB Garamond"/>
                <a:sym typeface="EB Garamond"/>
              </a:rPr>
              <a:t>Lead</a:t>
            </a:r>
            <a:endParaRPr i="1" sz="1000">
              <a:solidFill>
                <a:srgbClr val="434343"/>
              </a:solidFill>
              <a:latin typeface="EB Garamond"/>
              <a:ea typeface="EB Garamond"/>
              <a:cs typeface="EB Garamond"/>
              <a:sym typeface="EB Garamond"/>
            </a:endParaRPr>
          </a:p>
          <a:p>
            <a:pPr indent="0" lvl="0" marL="0" rtl="0" algn="ctr">
              <a:spcBef>
                <a:spcPts val="0"/>
              </a:spcBef>
              <a:spcAft>
                <a:spcPts val="0"/>
              </a:spcAft>
              <a:buNone/>
            </a:pPr>
            <a:r>
              <a:t/>
            </a:r>
            <a:endParaRPr i="1"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MCP</a:t>
            </a:r>
            <a:endParaRPr sz="1000">
              <a:solidFill>
                <a:srgbClr val="434343"/>
              </a:solidFill>
              <a:latin typeface="EB Garamond"/>
              <a:ea typeface="EB Garamond"/>
              <a:cs typeface="EB Garamond"/>
              <a:sym typeface="EB Garamond"/>
            </a:endParaRPr>
          </a:p>
        </p:txBody>
      </p:sp>
      <p:sp>
        <p:nvSpPr>
          <p:cNvPr id="232" name="Google Shape;232;p27"/>
          <p:cNvSpPr txBox="1"/>
          <p:nvPr/>
        </p:nvSpPr>
        <p:spPr>
          <a:xfrm>
            <a:off x="236775" y="3281125"/>
            <a:ext cx="1265100" cy="10929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434343"/>
                </a:solidFill>
                <a:latin typeface="Montserrat ExtraBold"/>
                <a:ea typeface="Montserrat ExtraBold"/>
                <a:cs typeface="Montserrat ExtraBold"/>
                <a:sym typeface="Montserrat ExtraBold"/>
              </a:rPr>
              <a:t>Jingyi Cai</a:t>
            </a:r>
            <a:endParaRPr sz="90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i="1" lang="en" sz="1000">
                <a:solidFill>
                  <a:srgbClr val="434343"/>
                </a:solidFill>
                <a:latin typeface="EB Garamond"/>
                <a:ea typeface="EB Garamond"/>
                <a:cs typeface="EB Garamond"/>
                <a:sym typeface="EB Garamond"/>
              </a:rPr>
              <a:t>Model Engineering Lead</a:t>
            </a:r>
            <a:endParaRPr i="1" sz="1000">
              <a:solidFill>
                <a:srgbClr val="434343"/>
              </a:solidFill>
              <a:latin typeface="EB Garamond"/>
              <a:ea typeface="EB Garamond"/>
              <a:cs typeface="EB Garamond"/>
              <a:sym typeface="EB Garamond"/>
            </a:endParaRPr>
          </a:p>
          <a:p>
            <a:pPr indent="0" lvl="0" marL="0" rtl="0" algn="ctr">
              <a:spcBef>
                <a:spcPts val="0"/>
              </a:spcBef>
              <a:spcAft>
                <a:spcPts val="0"/>
              </a:spcAft>
              <a:buNone/>
            </a:pPr>
            <a:r>
              <a:t/>
            </a:r>
            <a:endParaRPr i="1"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MCP</a:t>
            </a:r>
            <a:endParaRPr sz="1000">
              <a:solidFill>
                <a:srgbClr val="434343"/>
              </a:solidFill>
              <a:latin typeface="EB Garamond"/>
              <a:ea typeface="EB Garamond"/>
              <a:cs typeface="EB Garamond"/>
              <a:sym typeface="EB Garamond"/>
            </a:endParaRPr>
          </a:p>
        </p:txBody>
      </p:sp>
      <p:sp>
        <p:nvSpPr>
          <p:cNvPr id="233" name="Google Shape;233;p27"/>
          <p:cNvSpPr txBox="1"/>
          <p:nvPr/>
        </p:nvSpPr>
        <p:spPr>
          <a:xfrm>
            <a:off x="2102050" y="3281125"/>
            <a:ext cx="1265100" cy="1092900"/>
          </a:xfrm>
          <a:prstGeom prst="rect">
            <a:avLst/>
          </a:prstGeom>
          <a:solidFill>
            <a:srgbClr val="559A9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434343"/>
                </a:solidFill>
                <a:latin typeface="Montserrat ExtraBold"/>
                <a:ea typeface="Montserrat ExtraBold"/>
                <a:cs typeface="Montserrat ExtraBold"/>
                <a:sym typeface="Montserrat ExtraBold"/>
              </a:rPr>
              <a:t>Alice Han</a:t>
            </a:r>
            <a:endParaRPr sz="90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i="1" lang="en" sz="1000">
                <a:solidFill>
                  <a:srgbClr val="434343"/>
                </a:solidFill>
                <a:latin typeface="EB Garamond"/>
                <a:ea typeface="EB Garamond"/>
                <a:cs typeface="EB Garamond"/>
                <a:sym typeface="EB Garamond"/>
              </a:rPr>
              <a:t>JS Engineering </a:t>
            </a:r>
            <a:endParaRPr i="1"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i="1" lang="en" sz="1000">
                <a:solidFill>
                  <a:srgbClr val="434343"/>
                </a:solidFill>
                <a:latin typeface="EB Garamond"/>
                <a:ea typeface="EB Garamond"/>
                <a:cs typeface="EB Garamond"/>
                <a:sym typeface="EB Garamond"/>
              </a:rPr>
              <a:t>Lead</a:t>
            </a:r>
            <a:endParaRPr i="1" sz="1000">
              <a:solidFill>
                <a:srgbClr val="434343"/>
              </a:solidFill>
              <a:latin typeface="EB Garamond"/>
              <a:ea typeface="EB Garamond"/>
              <a:cs typeface="EB Garamond"/>
              <a:sym typeface="EB Garamond"/>
            </a:endParaRPr>
          </a:p>
          <a:p>
            <a:pPr indent="0" lvl="0" marL="0" rtl="0" algn="l">
              <a:spcBef>
                <a:spcPts val="0"/>
              </a:spcBef>
              <a:spcAft>
                <a:spcPts val="0"/>
              </a:spcAft>
              <a:buNone/>
            </a:pPr>
            <a:r>
              <a:t/>
            </a:r>
            <a:endParaRPr i="1"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JD / MUSA</a:t>
            </a:r>
            <a:endParaRPr sz="1000">
              <a:solidFill>
                <a:srgbClr val="434343"/>
              </a:solidFill>
              <a:latin typeface="EB Garamond"/>
              <a:ea typeface="EB Garamond"/>
              <a:cs typeface="EB Garamond"/>
              <a:sym typeface="EB Garamond"/>
            </a:endParaRPr>
          </a:p>
        </p:txBody>
      </p:sp>
      <p:sp>
        <p:nvSpPr>
          <p:cNvPr id="234" name="Google Shape;234;p27"/>
          <p:cNvSpPr txBox="1"/>
          <p:nvPr/>
        </p:nvSpPr>
        <p:spPr>
          <a:xfrm>
            <a:off x="5832600" y="3281125"/>
            <a:ext cx="1265100" cy="10929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434343"/>
                </a:solidFill>
                <a:latin typeface="Montserrat ExtraBold"/>
                <a:ea typeface="Montserrat ExtraBold"/>
                <a:cs typeface="Montserrat ExtraBold"/>
                <a:sym typeface="Montserrat ExtraBold"/>
              </a:rPr>
              <a:t>Jarred Randall</a:t>
            </a:r>
            <a:endParaRPr sz="90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i="1" lang="en" sz="1000">
                <a:solidFill>
                  <a:srgbClr val="434343"/>
                </a:solidFill>
                <a:latin typeface="EB Garamond"/>
                <a:ea typeface="EB Garamond"/>
                <a:cs typeface="EB Garamond"/>
                <a:sym typeface="EB Garamond"/>
              </a:rPr>
              <a:t>Project Manager, Lead Researcher</a:t>
            </a:r>
            <a:endParaRPr i="1" sz="1000">
              <a:solidFill>
                <a:srgbClr val="434343"/>
              </a:solidFill>
              <a:latin typeface="EB Garamond"/>
              <a:ea typeface="EB Garamond"/>
              <a:cs typeface="EB Garamond"/>
              <a:sym typeface="EB Garamond"/>
            </a:endParaRPr>
          </a:p>
          <a:p>
            <a:pPr indent="0" lvl="0" marL="0" rtl="0" algn="ctr">
              <a:spcBef>
                <a:spcPts val="0"/>
              </a:spcBef>
              <a:spcAft>
                <a:spcPts val="0"/>
              </a:spcAft>
              <a:buNone/>
            </a:pPr>
            <a:r>
              <a:t/>
            </a:r>
            <a:endParaRPr i="1"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MUSA</a:t>
            </a:r>
            <a:endParaRPr sz="1000">
              <a:solidFill>
                <a:srgbClr val="434343"/>
              </a:solidFill>
              <a:latin typeface="EB Garamond"/>
              <a:ea typeface="EB Garamond"/>
              <a:cs typeface="EB Garamond"/>
              <a:sym typeface="EB Garamond"/>
            </a:endParaRPr>
          </a:p>
        </p:txBody>
      </p:sp>
      <p:sp>
        <p:nvSpPr>
          <p:cNvPr id="235" name="Google Shape;235;p27"/>
          <p:cNvSpPr txBox="1"/>
          <p:nvPr/>
        </p:nvSpPr>
        <p:spPr>
          <a:xfrm>
            <a:off x="7570750" y="3281125"/>
            <a:ext cx="1265100" cy="10929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434343"/>
                </a:solidFill>
                <a:latin typeface="Montserrat ExtraBold"/>
                <a:ea typeface="Montserrat ExtraBold"/>
                <a:cs typeface="Montserrat ExtraBold"/>
                <a:sym typeface="Montserrat ExtraBold"/>
              </a:rPr>
              <a:t>Kathleen Scopis</a:t>
            </a:r>
            <a:endParaRPr sz="90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i="1" lang="en" sz="1000">
                <a:solidFill>
                  <a:srgbClr val="434343"/>
                </a:solidFill>
                <a:latin typeface="EB Garamond"/>
                <a:ea typeface="EB Garamond"/>
                <a:cs typeface="EB Garamond"/>
                <a:sym typeface="EB Garamond"/>
              </a:rPr>
              <a:t>Project Manager,</a:t>
            </a:r>
            <a:endParaRPr i="1"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i="1" lang="en" sz="1000">
                <a:solidFill>
                  <a:srgbClr val="434343"/>
                </a:solidFill>
                <a:latin typeface="EB Garamond"/>
                <a:ea typeface="EB Garamond"/>
                <a:cs typeface="EB Garamond"/>
                <a:sym typeface="EB Garamond"/>
              </a:rPr>
              <a:t>Lead Writer</a:t>
            </a:r>
            <a:endParaRPr i="1" sz="1000">
              <a:solidFill>
                <a:srgbClr val="434343"/>
              </a:solidFill>
              <a:latin typeface="EB Garamond"/>
              <a:ea typeface="EB Garamond"/>
              <a:cs typeface="EB Garamond"/>
              <a:sym typeface="EB Garamond"/>
            </a:endParaRPr>
          </a:p>
          <a:p>
            <a:pPr indent="0" lvl="0" marL="0" rtl="0" algn="ctr">
              <a:spcBef>
                <a:spcPts val="0"/>
              </a:spcBef>
              <a:spcAft>
                <a:spcPts val="0"/>
              </a:spcAft>
              <a:buNone/>
            </a:pPr>
            <a:r>
              <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MCP</a:t>
            </a:r>
            <a:endParaRPr sz="1000">
              <a:solidFill>
                <a:srgbClr val="434343"/>
              </a:solidFill>
              <a:latin typeface="EB Garamond"/>
              <a:ea typeface="EB Garamond"/>
              <a:cs typeface="EB Garamond"/>
              <a:sym typeface="EB Garamond"/>
            </a:endParaRPr>
          </a:p>
        </p:txBody>
      </p:sp>
      <p:pic>
        <p:nvPicPr>
          <p:cNvPr id="236" name="Google Shape;236;p27"/>
          <p:cNvPicPr preferRelativeResize="0"/>
          <p:nvPr/>
        </p:nvPicPr>
        <p:blipFill>
          <a:blip r:embed="rId3">
            <a:alphaModFix/>
          </a:blip>
          <a:stretch>
            <a:fillRect/>
          </a:stretch>
        </p:blipFill>
        <p:spPr>
          <a:xfrm>
            <a:off x="1925744" y="1373096"/>
            <a:ext cx="1671900" cy="1600500"/>
          </a:xfrm>
          <a:prstGeom prst="ellipse">
            <a:avLst/>
          </a:prstGeom>
          <a:noFill/>
          <a:ln>
            <a:noFill/>
          </a:ln>
        </p:spPr>
      </p:pic>
      <p:pic>
        <p:nvPicPr>
          <p:cNvPr id="237" name="Google Shape;237;p27"/>
          <p:cNvPicPr preferRelativeResize="0"/>
          <p:nvPr/>
        </p:nvPicPr>
        <p:blipFill rotWithShape="1">
          <a:blip r:embed="rId4">
            <a:alphaModFix/>
          </a:blip>
          <a:srcRect b="17260" l="38544" r="0" t="23908"/>
          <a:stretch/>
        </p:blipFill>
        <p:spPr>
          <a:xfrm>
            <a:off x="109375" y="1373096"/>
            <a:ext cx="1671900" cy="1600500"/>
          </a:xfrm>
          <a:prstGeom prst="ellipse">
            <a:avLst/>
          </a:prstGeom>
          <a:noFill/>
          <a:ln>
            <a:noFill/>
          </a:ln>
        </p:spPr>
      </p:pic>
      <p:pic>
        <p:nvPicPr>
          <p:cNvPr id="238" name="Google Shape;238;p27"/>
          <p:cNvPicPr preferRelativeResize="0"/>
          <p:nvPr/>
        </p:nvPicPr>
        <p:blipFill rotWithShape="1">
          <a:blip r:embed="rId5">
            <a:alphaModFix/>
          </a:blip>
          <a:srcRect b="9525" l="4354" r="4354" t="3160"/>
          <a:stretch/>
        </p:blipFill>
        <p:spPr>
          <a:xfrm>
            <a:off x="3757111" y="1373096"/>
            <a:ext cx="1671900" cy="1600500"/>
          </a:xfrm>
          <a:prstGeom prst="ellipse">
            <a:avLst/>
          </a:prstGeom>
          <a:noFill/>
          <a:ln>
            <a:noFill/>
          </a:ln>
        </p:spPr>
      </p:pic>
      <p:pic>
        <p:nvPicPr>
          <p:cNvPr id="239" name="Google Shape;239;p27"/>
          <p:cNvPicPr preferRelativeResize="0"/>
          <p:nvPr/>
        </p:nvPicPr>
        <p:blipFill rotWithShape="1">
          <a:blip r:embed="rId6">
            <a:alphaModFix/>
          </a:blip>
          <a:srcRect b="0" l="0" r="0" t="4269"/>
          <a:stretch/>
        </p:blipFill>
        <p:spPr>
          <a:xfrm>
            <a:off x="5588465" y="1373096"/>
            <a:ext cx="1671900" cy="1600500"/>
          </a:xfrm>
          <a:prstGeom prst="ellipse">
            <a:avLst/>
          </a:prstGeom>
          <a:noFill/>
          <a:ln>
            <a:noFill/>
          </a:ln>
        </p:spPr>
      </p:pic>
      <p:pic>
        <p:nvPicPr>
          <p:cNvPr id="240" name="Google Shape;240;p27"/>
          <p:cNvPicPr preferRelativeResize="0"/>
          <p:nvPr/>
        </p:nvPicPr>
        <p:blipFill rotWithShape="1">
          <a:blip r:embed="rId7">
            <a:alphaModFix/>
          </a:blip>
          <a:srcRect b="2152" l="0" r="0" t="2162"/>
          <a:stretch/>
        </p:blipFill>
        <p:spPr>
          <a:xfrm>
            <a:off x="7367341" y="1373096"/>
            <a:ext cx="1671900" cy="1600500"/>
          </a:xfrm>
          <a:prstGeom prst="ellipse">
            <a:avLst/>
          </a:prstGeom>
          <a:noFill/>
          <a:ln>
            <a:noFill/>
          </a:ln>
        </p:spPr>
      </p:pic>
      <p:sp>
        <p:nvSpPr>
          <p:cNvPr id="241" name="Google Shape;241;p27"/>
          <p:cNvSpPr/>
          <p:nvPr/>
        </p:nvSpPr>
        <p:spPr>
          <a:xfrm>
            <a:off x="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42" name="Google Shape;242;p27"/>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43" name="Google Shape;243;p27"/>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44" name="Google Shape;244;p27"/>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45" name="Google Shape;245;p27"/>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latin typeface="Montserrat"/>
                <a:ea typeface="Montserrat"/>
                <a:cs typeface="Montserrat"/>
                <a:sym typeface="Montserrat"/>
              </a:rPr>
              <a:t>Introduction + Context</a:t>
            </a:r>
            <a:endParaRPr b="1" sz="900">
              <a:solidFill>
                <a:srgbClr val="434343"/>
              </a:solidFill>
              <a:latin typeface="Montserrat"/>
              <a:ea typeface="Montserrat"/>
              <a:cs typeface="Montserrat"/>
              <a:sym typeface="Montserrat"/>
            </a:endParaRPr>
          </a:p>
        </p:txBody>
      </p:sp>
      <p:sp>
        <p:nvSpPr>
          <p:cNvPr id="246" name="Google Shape;246;p27"/>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247" name="Google Shape;247;p27"/>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248" name="Google Shape;248;p27"/>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45"/>
          <p:cNvPicPr preferRelativeResize="0"/>
          <p:nvPr/>
        </p:nvPicPr>
        <p:blipFill>
          <a:blip r:embed="rId3">
            <a:alphaModFix/>
          </a:blip>
          <a:stretch>
            <a:fillRect/>
          </a:stretch>
        </p:blipFill>
        <p:spPr>
          <a:xfrm>
            <a:off x="152400" y="1186500"/>
            <a:ext cx="5963250" cy="3685929"/>
          </a:xfrm>
          <a:prstGeom prst="rect">
            <a:avLst/>
          </a:prstGeom>
          <a:noFill/>
          <a:ln>
            <a:noFill/>
          </a:ln>
        </p:spPr>
      </p:pic>
      <p:pic>
        <p:nvPicPr>
          <p:cNvPr id="954" name="Google Shape;954;p45"/>
          <p:cNvPicPr preferRelativeResize="0"/>
          <p:nvPr/>
        </p:nvPicPr>
        <p:blipFill>
          <a:blip r:embed="rId4">
            <a:alphaModFix/>
          </a:blip>
          <a:stretch>
            <a:fillRect/>
          </a:stretch>
        </p:blipFill>
        <p:spPr>
          <a:xfrm>
            <a:off x="9988063" y="1338900"/>
            <a:ext cx="4982799" cy="3804601"/>
          </a:xfrm>
          <a:prstGeom prst="rect">
            <a:avLst/>
          </a:prstGeom>
          <a:noFill/>
          <a:ln>
            <a:noFill/>
          </a:ln>
        </p:spPr>
      </p:pic>
      <p:sp>
        <p:nvSpPr>
          <p:cNvPr id="955" name="Google Shape;955;p45"/>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SIGNIFICANCE</a:t>
            </a:r>
            <a:endParaRPr/>
          </a:p>
        </p:txBody>
      </p:sp>
      <p:sp>
        <p:nvSpPr>
          <p:cNvPr id="956" name="Google Shape;956;p45"/>
          <p:cNvSpPr/>
          <p:nvPr/>
        </p:nvSpPr>
        <p:spPr>
          <a:xfrm>
            <a:off x="9892988" y="1613800"/>
            <a:ext cx="4434300" cy="20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57" name="Google Shape;957;p45"/>
          <p:cNvSpPr/>
          <p:nvPr/>
        </p:nvSpPr>
        <p:spPr>
          <a:xfrm>
            <a:off x="9892988" y="2387475"/>
            <a:ext cx="4434300" cy="39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58" name="Google Shape;958;p45"/>
          <p:cNvSpPr/>
          <p:nvPr/>
        </p:nvSpPr>
        <p:spPr>
          <a:xfrm>
            <a:off x="9923588" y="4380925"/>
            <a:ext cx="4434300" cy="15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59" name="Google Shape;959;p45"/>
          <p:cNvSpPr txBox="1"/>
          <p:nvPr/>
        </p:nvSpPr>
        <p:spPr>
          <a:xfrm>
            <a:off x="6789063" y="2975063"/>
            <a:ext cx="11574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EB Garamond"/>
                <a:ea typeface="EB Garamond"/>
                <a:cs typeface="EB Garamond"/>
                <a:sym typeface="EB Garamond"/>
              </a:rPr>
              <a:t>Slope</a:t>
            </a:r>
            <a:endParaRPr b="1" sz="1200">
              <a:solidFill>
                <a:srgbClr val="434343"/>
              </a:solidFill>
              <a:latin typeface="EB Garamond"/>
              <a:ea typeface="EB Garamond"/>
              <a:cs typeface="EB Garamond"/>
              <a:sym typeface="EB Garamond"/>
            </a:endParaRPr>
          </a:p>
        </p:txBody>
      </p:sp>
      <p:sp>
        <p:nvSpPr>
          <p:cNvPr id="960" name="Google Shape;960;p45"/>
          <p:cNvSpPr txBox="1"/>
          <p:nvPr/>
        </p:nvSpPr>
        <p:spPr>
          <a:xfrm>
            <a:off x="6789063" y="2006821"/>
            <a:ext cx="11574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EB Garamond"/>
                <a:ea typeface="EB Garamond"/>
                <a:cs typeface="EB Garamond"/>
                <a:sym typeface="EB Garamond"/>
              </a:rPr>
              <a:t>Spatial Lag</a:t>
            </a:r>
            <a:endParaRPr b="1" sz="1200">
              <a:solidFill>
                <a:srgbClr val="434343"/>
              </a:solidFill>
              <a:latin typeface="EB Garamond"/>
              <a:ea typeface="EB Garamond"/>
              <a:cs typeface="EB Garamond"/>
              <a:sym typeface="EB Garamond"/>
            </a:endParaRPr>
          </a:p>
        </p:txBody>
      </p:sp>
      <p:pic>
        <p:nvPicPr>
          <p:cNvPr id="961" name="Google Shape;961;p45"/>
          <p:cNvPicPr preferRelativeResize="0"/>
          <p:nvPr/>
        </p:nvPicPr>
        <p:blipFill>
          <a:blip r:embed="rId5">
            <a:alphaModFix/>
          </a:blip>
          <a:stretch>
            <a:fillRect/>
          </a:stretch>
        </p:blipFill>
        <p:spPr>
          <a:xfrm>
            <a:off x="6986063" y="2412163"/>
            <a:ext cx="786127" cy="778500"/>
          </a:xfrm>
          <a:prstGeom prst="rect">
            <a:avLst/>
          </a:prstGeom>
          <a:noFill/>
          <a:ln>
            <a:noFill/>
          </a:ln>
        </p:spPr>
      </p:pic>
      <p:pic>
        <p:nvPicPr>
          <p:cNvPr id="962" name="Google Shape;962;p45"/>
          <p:cNvPicPr preferRelativeResize="0"/>
          <p:nvPr/>
        </p:nvPicPr>
        <p:blipFill>
          <a:blip r:embed="rId6">
            <a:alphaModFix/>
          </a:blip>
          <a:stretch>
            <a:fillRect/>
          </a:stretch>
        </p:blipFill>
        <p:spPr>
          <a:xfrm>
            <a:off x="7045013" y="1450395"/>
            <a:ext cx="688577" cy="695336"/>
          </a:xfrm>
          <a:prstGeom prst="rect">
            <a:avLst/>
          </a:prstGeom>
          <a:noFill/>
          <a:ln>
            <a:noFill/>
          </a:ln>
        </p:spPr>
      </p:pic>
      <p:pic>
        <p:nvPicPr>
          <p:cNvPr id="963" name="Google Shape;963;p45"/>
          <p:cNvPicPr preferRelativeResize="0"/>
          <p:nvPr/>
        </p:nvPicPr>
        <p:blipFill>
          <a:blip r:embed="rId7">
            <a:alphaModFix/>
          </a:blip>
          <a:stretch>
            <a:fillRect/>
          </a:stretch>
        </p:blipFill>
        <p:spPr>
          <a:xfrm>
            <a:off x="6944801" y="3276588"/>
            <a:ext cx="889025" cy="889025"/>
          </a:xfrm>
          <a:prstGeom prst="rect">
            <a:avLst/>
          </a:prstGeom>
          <a:noFill/>
          <a:ln>
            <a:noFill/>
          </a:ln>
        </p:spPr>
      </p:pic>
      <p:sp>
        <p:nvSpPr>
          <p:cNvPr id="964" name="Google Shape;964;p45"/>
          <p:cNvSpPr txBox="1"/>
          <p:nvPr/>
        </p:nvSpPr>
        <p:spPr>
          <a:xfrm>
            <a:off x="6810613" y="3943300"/>
            <a:ext cx="11574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EB Garamond"/>
                <a:ea typeface="EB Garamond"/>
                <a:cs typeface="EB Garamond"/>
                <a:sym typeface="EB Garamond"/>
              </a:rPr>
              <a:t>Flowline</a:t>
            </a:r>
            <a:endParaRPr b="1" sz="1200">
              <a:solidFill>
                <a:srgbClr val="434343"/>
              </a:solidFill>
              <a:latin typeface="EB Garamond"/>
              <a:ea typeface="EB Garamond"/>
              <a:cs typeface="EB Garamond"/>
              <a:sym typeface="EB Garamond"/>
            </a:endParaRPr>
          </a:p>
        </p:txBody>
      </p:sp>
      <p:sp>
        <p:nvSpPr>
          <p:cNvPr id="965" name="Google Shape;965;p45"/>
          <p:cNvSpPr/>
          <p:nvPr/>
        </p:nvSpPr>
        <p:spPr>
          <a:xfrm>
            <a:off x="4572000" y="4956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66" name="Google Shape;966;p45"/>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67" name="Google Shape;967;p45"/>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68" name="Google Shape;968;p45"/>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69" name="Google Shape;969;p45"/>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970" name="Google Shape;970;p45"/>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971" name="Google Shape;971;p45"/>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Modeling</a:t>
            </a:r>
            <a:endParaRPr b="1" sz="900">
              <a:solidFill>
                <a:schemeClr val="dk1"/>
              </a:solidFill>
              <a:latin typeface="Montserrat"/>
              <a:ea typeface="Montserrat"/>
              <a:cs typeface="Montserrat"/>
              <a:sym typeface="Montserrat"/>
            </a:endParaRPr>
          </a:p>
        </p:txBody>
      </p:sp>
      <p:sp>
        <p:nvSpPr>
          <p:cNvPr id="972" name="Google Shape;972;p45"/>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pic>
        <p:nvPicPr>
          <p:cNvPr id="977" name="Google Shape;977;p46"/>
          <p:cNvPicPr preferRelativeResize="0"/>
          <p:nvPr/>
        </p:nvPicPr>
        <p:blipFill>
          <a:blip r:embed="rId3">
            <a:alphaModFix/>
          </a:blip>
          <a:stretch>
            <a:fillRect/>
          </a:stretch>
        </p:blipFill>
        <p:spPr>
          <a:xfrm>
            <a:off x="4628559" y="1562762"/>
            <a:ext cx="4561790" cy="2822125"/>
          </a:xfrm>
          <a:prstGeom prst="rect">
            <a:avLst/>
          </a:prstGeom>
          <a:noFill/>
          <a:ln>
            <a:noFill/>
          </a:ln>
        </p:spPr>
      </p:pic>
      <p:pic>
        <p:nvPicPr>
          <p:cNvPr id="978" name="Google Shape;978;p46"/>
          <p:cNvPicPr preferRelativeResize="0"/>
          <p:nvPr/>
        </p:nvPicPr>
        <p:blipFill>
          <a:blip r:embed="rId4">
            <a:alphaModFix/>
          </a:blip>
          <a:stretch>
            <a:fillRect/>
          </a:stretch>
        </p:blipFill>
        <p:spPr>
          <a:xfrm>
            <a:off x="9988063" y="1338900"/>
            <a:ext cx="4982799" cy="3804601"/>
          </a:xfrm>
          <a:prstGeom prst="rect">
            <a:avLst/>
          </a:prstGeom>
          <a:noFill/>
          <a:ln>
            <a:noFill/>
          </a:ln>
        </p:spPr>
      </p:pic>
      <p:sp>
        <p:nvSpPr>
          <p:cNvPr id="979" name="Google Shape;979;p46"/>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PERFORMANCE &amp; SPATIAL CROSS VALIDATION</a:t>
            </a:r>
            <a:endParaRPr/>
          </a:p>
        </p:txBody>
      </p:sp>
      <p:sp>
        <p:nvSpPr>
          <p:cNvPr id="980" name="Google Shape;980;p46"/>
          <p:cNvSpPr/>
          <p:nvPr/>
        </p:nvSpPr>
        <p:spPr>
          <a:xfrm>
            <a:off x="9892988" y="1613800"/>
            <a:ext cx="4434300" cy="20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81" name="Google Shape;981;p46"/>
          <p:cNvSpPr/>
          <p:nvPr/>
        </p:nvSpPr>
        <p:spPr>
          <a:xfrm>
            <a:off x="9892988" y="2387475"/>
            <a:ext cx="4434300" cy="39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82" name="Google Shape;982;p46"/>
          <p:cNvSpPr/>
          <p:nvPr/>
        </p:nvSpPr>
        <p:spPr>
          <a:xfrm>
            <a:off x="9923588" y="4380925"/>
            <a:ext cx="4434300" cy="15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83" name="Google Shape;983;p46"/>
          <p:cNvSpPr txBox="1"/>
          <p:nvPr/>
        </p:nvSpPr>
        <p:spPr>
          <a:xfrm>
            <a:off x="-3179262" y="2196083"/>
            <a:ext cx="11574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3E7067"/>
                </a:solidFill>
                <a:latin typeface="EB Garamond"/>
                <a:ea typeface="EB Garamond"/>
                <a:cs typeface="EB Garamond"/>
                <a:sym typeface="EB Garamond"/>
              </a:rPr>
              <a:t>0.5</a:t>
            </a:r>
            <a:endParaRPr b="1" sz="2400">
              <a:solidFill>
                <a:srgbClr val="3E7067"/>
              </a:solidFill>
              <a:latin typeface="EB Garamond"/>
              <a:ea typeface="EB Garamond"/>
              <a:cs typeface="EB Garamond"/>
              <a:sym typeface="EB Garamond"/>
            </a:endParaRPr>
          </a:p>
          <a:p>
            <a:pPr indent="0" lvl="0" marL="0" rtl="0" algn="ctr">
              <a:spcBef>
                <a:spcPts val="0"/>
              </a:spcBef>
              <a:spcAft>
                <a:spcPts val="0"/>
              </a:spcAft>
              <a:buNone/>
            </a:pPr>
            <a:r>
              <a:rPr b="1" lang="en" sz="1200">
                <a:solidFill>
                  <a:srgbClr val="434343"/>
                </a:solidFill>
                <a:latin typeface="EB Garamond"/>
                <a:ea typeface="EB Garamond"/>
                <a:cs typeface="EB Garamond"/>
                <a:sym typeface="EB Garamond"/>
              </a:rPr>
              <a:t>False Negative Rate</a:t>
            </a:r>
            <a:endParaRPr b="1" sz="1200">
              <a:solidFill>
                <a:srgbClr val="434343"/>
              </a:solidFill>
              <a:latin typeface="EB Garamond"/>
              <a:ea typeface="EB Garamond"/>
              <a:cs typeface="EB Garamond"/>
              <a:sym typeface="EB Garamond"/>
            </a:endParaRPr>
          </a:p>
        </p:txBody>
      </p:sp>
      <p:sp>
        <p:nvSpPr>
          <p:cNvPr id="984" name="Google Shape;984;p46"/>
          <p:cNvSpPr txBox="1"/>
          <p:nvPr/>
        </p:nvSpPr>
        <p:spPr>
          <a:xfrm>
            <a:off x="-4207822" y="753738"/>
            <a:ext cx="38220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highlight>
                  <a:srgbClr val="3E7067"/>
                </a:highlight>
                <a:latin typeface="EB Garamond"/>
                <a:ea typeface="EB Garamond"/>
                <a:cs typeface="EB Garamond"/>
                <a:sym typeface="EB Garamond"/>
              </a:rPr>
              <a:t>GENERALIZATION</a:t>
            </a:r>
            <a:endParaRPr b="1" sz="1800">
              <a:solidFill>
                <a:schemeClr val="lt1"/>
              </a:solidFill>
              <a:highlight>
                <a:srgbClr val="3E7067"/>
              </a:highlight>
              <a:latin typeface="EB Garamond"/>
              <a:ea typeface="EB Garamond"/>
              <a:cs typeface="EB Garamond"/>
              <a:sym typeface="EB Garamond"/>
            </a:endParaRPr>
          </a:p>
        </p:txBody>
      </p:sp>
      <p:sp>
        <p:nvSpPr>
          <p:cNvPr id="985" name="Google Shape;985;p46"/>
          <p:cNvSpPr txBox="1"/>
          <p:nvPr/>
        </p:nvSpPr>
        <p:spPr>
          <a:xfrm>
            <a:off x="7811141" y="5143488"/>
            <a:ext cx="38220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highlight>
                  <a:schemeClr val="dk2"/>
                </a:highlight>
                <a:latin typeface="EB Garamond"/>
                <a:ea typeface="EB Garamond"/>
                <a:cs typeface="EB Garamond"/>
                <a:sym typeface="EB Garamond"/>
              </a:rPr>
              <a:t>ACCURACY</a:t>
            </a:r>
            <a:endParaRPr b="1" sz="1800">
              <a:solidFill>
                <a:schemeClr val="lt1"/>
              </a:solidFill>
              <a:highlight>
                <a:schemeClr val="dk2"/>
              </a:highlight>
              <a:latin typeface="EB Garamond"/>
              <a:ea typeface="EB Garamond"/>
              <a:cs typeface="EB Garamond"/>
              <a:sym typeface="EB Garamond"/>
            </a:endParaRPr>
          </a:p>
        </p:txBody>
      </p:sp>
      <p:pic>
        <p:nvPicPr>
          <p:cNvPr id="986" name="Google Shape;986;p46"/>
          <p:cNvPicPr preferRelativeResize="0"/>
          <p:nvPr/>
        </p:nvPicPr>
        <p:blipFill>
          <a:blip r:embed="rId5">
            <a:alphaModFix/>
          </a:blip>
          <a:stretch>
            <a:fillRect/>
          </a:stretch>
        </p:blipFill>
        <p:spPr>
          <a:xfrm>
            <a:off x="-2922199" y="4192738"/>
            <a:ext cx="1238550" cy="1238550"/>
          </a:xfrm>
          <a:prstGeom prst="rect">
            <a:avLst/>
          </a:prstGeom>
          <a:noFill/>
          <a:ln>
            <a:noFill/>
          </a:ln>
        </p:spPr>
      </p:pic>
      <p:sp>
        <p:nvSpPr>
          <p:cNvPr id="987" name="Google Shape;987;p46"/>
          <p:cNvSpPr/>
          <p:nvPr/>
        </p:nvSpPr>
        <p:spPr>
          <a:xfrm>
            <a:off x="-2983523" y="3220313"/>
            <a:ext cx="2129100" cy="778500"/>
          </a:xfrm>
          <a:prstGeom prst="wedgeRectCallout">
            <a:avLst>
              <a:gd fmla="val -22561" name="adj1"/>
              <a:gd fmla="val 83934" name="adj2"/>
            </a:avLst>
          </a:prstGeom>
          <a:solidFill>
            <a:schemeClr val="lt1"/>
          </a:solidFill>
          <a:ln cap="flat" cmpd="sng" w="9525">
            <a:solidFill>
              <a:srgbClr val="3E70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3E7067"/>
                </a:solidFill>
                <a:latin typeface="EB Garamond"/>
                <a:ea typeface="EB Garamond"/>
                <a:cs typeface="EB Garamond"/>
                <a:sym typeface="EB Garamond"/>
              </a:rPr>
              <a:t>We want to know the </a:t>
            </a:r>
            <a:r>
              <a:rPr b="1" lang="en" sz="1300">
                <a:solidFill>
                  <a:srgbClr val="3E7067"/>
                </a:solidFill>
                <a:latin typeface="EB Garamond"/>
                <a:ea typeface="EB Garamond"/>
                <a:cs typeface="EB Garamond"/>
                <a:sym typeface="EB Garamond"/>
              </a:rPr>
              <a:t>PROBABILITY </a:t>
            </a:r>
            <a:r>
              <a:rPr lang="en" sz="1300">
                <a:solidFill>
                  <a:srgbClr val="3E7067"/>
                </a:solidFill>
                <a:latin typeface="EB Garamond"/>
                <a:ea typeface="EB Garamond"/>
                <a:cs typeface="EB Garamond"/>
                <a:sym typeface="EB Garamond"/>
              </a:rPr>
              <a:t>of getting the permit</a:t>
            </a:r>
            <a:endParaRPr sz="1300">
              <a:solidFill>
                <a:srgbClr val="3E7067"/>
              </a:solidFill>
              <a:latin typeface="EB Garamond"/>
              <a:ea typeface="EB Garamond"/>
              <a:cs typeface="EB Garamond"/>
              <a:sym typeface="EB Garamond"/>
            </a:endParaRPr>
          </a:p>
        </p:txBody>
      </p:sp>
      <p:pic>
        <p:nvPicPr>
          <p:cNvPr id="988" name="Google Shape;988;p46"/>
          <p:cNvPicPr preferRelativeResize="0"/>
          <p:nvPr/>
        </p:nvPicPr>
        <p:blipFill>
          <a:blip r:embed="rId6">
            <a:alphaModFix/>
          </a:blip>
          <a:stretch>
            <a:fillRect/>
          </a:stretch>
        </p:blipFill>
        <p:spPr>
          <a:xfrm>
            <a:off x="3129494" y="1532250"/>
            <a:ext cx="1438888" cy="1438875"/>
          </a:xfrm>
          <a:prstGeom prst="rect">
            <a:avLst/>
          </a:prstGeom>
          <a:noFill/>
          <a:ln>
            <a:noFill/>
          </a:ln>
        </p:spPr>
      </p:pic>
      <p:sp>
        <p:nvSpPr>
          <p:cNvPr id="989" name="Google Shape;989;p46"/>
          <p:cNvSpPr/>
          <p:nvPr/>
        </p:nvSpPr>
        <p:spPr>
          <a:xfrm>
            <a:off x="575979" y="1532250"/>
            <a:ext cx="1515000" cy="1515000"/>
          </a:xfrm>
          <a:prstGeom prst="ellipse">
            <a:avLst/>
          </a:prstGeom>
          <a:solidFill>
            <a:schemeClr val="lt1"/>
          </a:solidFill>
          <a:ln cap="flat" cmpd="sng" w="9525">
            <a:solidFill>
              <a:srgbClr val="3E70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90" name="Google Shape;990;p46"/>
          <p:cNvSpPr/>
          <p:nvPr/>
        </p:nvSpPr>
        <p:spPr>
          <a:xfrm>
            <a:off x="801189" y="1734792"/>
            <a:ext cx="1077000" cy="1077000"/>
          </a:xfrm>
          <a:prstGeom prst="ellipse">
            <a:avLst/>
          </a:prstGeom>
          <a:solidFill>
            <a:schemeClr val="lt1"/>
          </a:solidFill>
          <a:ln cap="flat" cmpd="sng" w="9525">
            <a:solidFill>
              <a:srgbClr val="3E70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991" name="Google Shape;991;p46"/>
          <p:cNvSpPr txBox="1"/>
          <p:nvPr/>
        </p:nvSpPr>
        <p:spPr>
          <a:xfrm>
            <a:off x="485643" y="3100300"/>
            <a:ext cx="1515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3E7067"/>
                </a:solidFill>
                <a:latin typeface="EB Garamond"/>
                <a:ea typeface="EB Garamond"/>
                <a:cs typeface="EB Garamond"/>
                <a:sym typeface="EB Garamond"/>
              </a:rPr>
              <a:t>93.02%</a:t>
            </a:r>
            <a:endParaRPr b="1" sz="2300">
              <a:solidFill>
                <a:srgbClr val="3E7067"/>
              </a:solidFill>
              <a:latin typeface="EB Garamond"/>
              <a:ea typeface="EB Garamond"/>
              <a:cs typeface="EB Garamond"/>
              <a:sym typeface="EB Garamond"/>
            </a:endParaRPr>
          </a:p>
          <a:p>
            <a:pPr indent="0" lvl="0" marL="0" rtl="0" algn="ctr">
              <a:spcBef>
                <a:spcPts val="0"/>
              </a:spcBef>
              <a:spcAft>
                <a:spcPts val="0"/>
              </a:spcAft>
              <a:buNone/>
            </a:pPr>
            <a:r>
              <a:rPr b="1" lang="en" sz="1300">
                <a:solidFill>
                  <a:srgbClr val="434343"/>
                </a:solidFill>
                <a:latin typeface="EB Garamond"/>
                <a:ea typeface="EB Garamond"/>
                <a:cs typeface="EB Garamond"/>
                <a:sym typeface="EB Garamond"/>
              </a:rPr>
              <a:t>Accuracy</a:t>
            </a:r>
            <a:endParaRPr b="1" sz="1300">
              <a:solidFill>
                <a:srgbClr val="434343"/>
              </a:solidFill>
              <a:latin typeface="EB Garamond"/>
              <a:ea typeface="EB Garamond"/>
              <a:cs typeface="EB Garamond"/>
              <a:sym typeface="EB Garamond"/>
            </a:endParaRPr>
          </a:p>
        </p:txBody>
      </p:sp>
      <p:sp>
        <p:nvSpPr>
          <p:cNvPr id="992" name="Google Shape;992;p46"/>
          <p:cNvSpPr txBox="1"/>
          <p:nvPr/>
        </p:nvSpPr>
        <p:spPr>
          <a:xfrm>
            <a:off x="2939238" y="3100310"/>
            <a:ext cx="17919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3E7067"/>
                </a:solidFill>
                <a:latin typeface="EB Garamond"/>
                <a:ea typeface="EB Garamond"/>
                <a:cs typeface="EB Garamond"/>
                <a:sym typeface="EB Garamond"/>
              </a:rPr>
              <a:t>0.5</a:t>
            </a:r>
            <a:endParaRPr b="1" sz="2300">
              <a:solidFill>
                <a:srgbClr val="3E7067"/>
              </a:solidFill>
              <a:latin typeface="EB Garamond"/>
              <a:ea typeface="EB Garamond"/>
              <a:cs typeface="EB Garamond"/>
              <a:sym typeface="EB Garamond"/>
            </a:endParaRPr>
          </a:p>
          <a:p>
            <a:pPr indent="0" lvl="0" marL="0" rtl="0" algn="ctr">
              <a:spcBef>
                <a:spcPts val="0"/>
              </a:spcBef>
              <a:spcAft>
                <a:spcPts val="0"/>
              </a:spcAft>
              <a:buNone/>
            </a:pPr>
            <a:r>
              <a:rPr b="1" lang="en" sz="1300">
                <a:solidFill>
                  <a:srgbClr val="434343"/>
                </a:solidFill>
                <a:latin typeface="EB Garamond"/>
                <a:ea typeface="EB Garamond"/>
                <a:cs typeface="EB Garamond"/>
                <a:sym typeface="EB Garamond"/>
              </a:rPr>
              <a:t>True Positive Rate </a:t>
            </a:r>
            <a:endParaRPr b="1" sz="1300">
              <a:solidFill>
                <a:srgbClr val="434343"/>
              </a:solidFill>
              <a:latin typeface="EB Garamond"/>
              <a:ea typeface="EB Garamond"/>
              <a:cs typeface="EB Garamond"/>
              <a:sym typeface="EB Garamond"/>
            </a:endParaRPr>
          </a:p>
        </p:txBody>
      </p:sp>
      <p:sp>
        <p:nvSpPr>
          <p:cNvPr id="993" name="Google Shape;993;p46"/>
          <p:cNvSpPr txBox="1"/>
          <p:nvPr/>
        </p:nvSpPr>
        <p:spPr>
          <a:xfrm>
            <a:off x="279300" y="3758325"/>
            <a:ext cx="19692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highlight>
                  <a:srgbClr val="3E7067"/>
                </a:highlight>
                <a:latin typeface="EB Garamond"/>
                <a:ea typeface="EB Garamond"/>
                <a:cs typeface="EB Garamond"/>
                <a:sym typeface="EB Garamond"/>
              </a:rPr>
              <a:t>Correctly predicted 93%  permits</a:t>
            </a:r>
            <a:endParaRPr b="1" sz="1500">
              <a:solidFill>
                <a:schemeClr val="lt1"/>
              </a:solidFill>
              <a:highlight>
                <a:srgbClr val="3E7067"/>
              </a:highlight>
              <a:latin typeface="EB Garamond"/>
              <a:ea typeface="EB Garamond"/>
              <a:cs typeface="EB Garamond"/>
              <a:sym typeface="EB Garamond"/>
            </a:endParaRPr>
          </a:p>
        </p:txBody>
      </p:sp>
      <p:sp>
        <p:nvSpPr>
          <p:cNvPr id="994" name="Google Shape;994;p46"/>
          <p:cNvSpPr txBox="1"/>
          <p:nvPr/>
        </p:nvSpPr>
        <p:spPr>
          <a:xfrm>
            <a:off x="2685601" y="3762650"/>
            <a:ext cx="22692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highlight>
                  <a:schemeClr val="dk2"/>
                </a:highlight>
                <a:latin typeface="EB Garamond"/>
                <a:ea typeface="EB Garamond"/>
                <a:cs typeface="EB Garamond"/>
                <a:sym typeface="EB Garamond"/>
              </a:rPr>
              <a:t>Correctly identified half of all the positive cases.</a:t>
            </a:r>
            <a:endParaRPr b="1" sz="1500">
              <a:solidFill>
                <a:schemeClr val="lt1"/>
              </a:solidFill>
              <a:highlight>
                <a:schemeClr val="dk2"/>
              </a:highlight>
              <a:latin typeface="EB Garamond"/>
              <a:ea typeface="EB Garamond"/>
              <a:cs typeface="EB Garamond"/>
              <a:sym typeface="EB Garamond"/>
            </a:endParaRPr>
          </a:p>
        </p:txBody>
      </p:sp>
      <p:sp>
        <p:nvSpPr>
          <p:cNvPr id="995" name="Google Shape;995;p46"/>
          <p:cNvSpPr txBox="1"/>
          <p:nvPr/>
        </p:nvSpPr>
        <p:spPr>
          <a:xfrm>
            <a:off x="764854" y="2755677"/>
            <a:ext cx="1077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permits</a:t>
            </a:r>
            <a:endParaRPr sz="1100">
              <a:solidFill>
                <a:srgbClr val="434343"/>
              </a:solidFill>
              <a:latin typeface="EB Garamond"/>
              <a:ea typeface="EB Garamond"/>
              <a:cs typeface="EB Garamond"/>
              <a:sym typeface="EB Garamond"/>
            </a:endParaRPr>
          </a:p>
        </p:txBody>
      </p:sp>
      <p:sp>
        <p:nvSpPr>
          <p:cNvPr id="996" name="Google Shape;996;p46"/>
          <p:cNvSpPr txBox="1"/>
          <p:nvPr/>
        </p:nvSpPr>
        <p:spPr>
          <a:xfrm>
            <a:off x="795006" y="2312302"/>
            <a:ext cx="1077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Correctly Predicted</a:t>
            </a:r>
            <a:endParaRPr sz="1100">
              <a:solidFill>
                <a:srgbClr val="434343"/>
              </a:solidFill>
              <a:latin typeface="EB Garamond"/>
              <a:ea typeface="EB Garamond"/>
              <a:cs typeface="EB Garamond"/>
              <a:sym typeface="EB Garamond"/>
            </a:endParaRPr>
          </a:p>
        </p:txBody>
      </p:sp>
      <p:sp>
        <p:nvSpPr>
          <p:cNvPr id="997" name="Google Shape;997;p46"/>
          <p:cNvSpPr txBox="1"/>
          <p:nvPr/>
        </p:nvSpPr>
        <p:spPr>
          <a:xfrm>
            <a:off x="685338" y="1958820"/>
            <a:ext cx="1308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3E7067"/>
                </a:solidFill>
                <a:latin typeface="EB Garamond"/>
                <a:ea typeface="EB Garamond"/>
                <a:cs typeface="EB Garamond"/>
                <a:sym typeface="EB Garamond"/>
              </a:rPr>
              <a:t>93.02%</a:t>
            </a:r>
            <a:endParaRPr sz="1100"/>
          </a:p>
        </p:txBody>
      </p:sp>
      <p:sp>
        <p:nvSpPr>
          <p:cNvPr id="998" name="Google Shape;998;p46"/>
          <p:cNvSpPr txBox="1"/>
          <p:nvPr/>
        </p:nvSpPr>
        <p:spPr>
          <a:xfrm>
            <a:off x="3340700" y="2927941"/>
            <a:ext cx="1077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434343"/>
                </a:solidFill>
                <a:latin typeface="EB Garamond"/>
                <a:ea typeface="EB Garamond"/>
                <a:cs typeface="EB Garamond"/>
                <a:sym typeface="EB Garamond"/>
              </a:rPr>
              <a:t>Permits “1”</a:t>
            </a:r>
            <a:endParaRPr sz="1100">
              <a:solidFill>
                <a:srgbClr val="434343"/>
              </a:solidFill>
              <a:latin typeface="EB Garamond"/>
              <a:ea typeface="EB Garamond"/>
              <a:cs typeface="EB Garamond"/>
              <a:sym typeface="EB Garamond"/>
            </a:endParaRPr>
          </a:p>
        </p:txBody>
      </p:sp>
      <p:sp>
        <p:nvSpPr>
          <p:cNvPr id="999" name="Google Shape;999;p46"/>
          <p:cNvSpPr txBox="1"/>
          <p:nvPr/>
        </p:nvSpPr>
        <p:spPr>
          <a:xfrm>
            <a:off x="3066566" y="2093209"/>
            <a:ext cx="10770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EB Garamond"/>
                <a:ea typeface="EB Garamond"/>
                <a:cs typeface="EB Garamond"/>
                <a:sym typeface="EB Garamond"/>
              </a:rPr>
              <a:t>True Positive</a:t>
            </a:r>
            <a:endParaRPr b="1" sz="1200">
              <a:solidFill>
                <a:schemeClr val="lt1"/>
              </a:solidFill>
              <a:latin typeface="EB Garamond"/>
              <a:ea typeface="EB Garamond"/>
              <a:cs typeface="EB Garamond"/>
              <a:sym typeface="EB Garamond"/>
            </a:endParaRPr>
          </a:p>
        </p:txBody>
      </p:sp>
      <p:sp>
        <p:nvSpPr>
          <p:cNvPr id="1000" name="Google Shape;1000;p46"/>
          <p:cNvSpPr txBox="1"/>
          <p:nvPr/>
        </p:nvSpPr>
        <p:spPr>
          <a:xfrm>
            <a:off x="485650" y="1061616"/>
            <a:ext cx="10770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EB Garamond"/>
                <a:ea typeface="EB Garamond"/>
                <a:cs typeface="EB Garamond"/>
                <a:sym typeface="EB Garamond"/>
              </a:rPr>
              <a:t>ACCURACY</a:t>
            </a:r>
            <a:endParaRPr b="1" sz="1100">
              <a:solidFill>
                <a:srgbClr val="434343"/>
              </a:solidFill>
              <a:latin typeface="EB Garamond"/>
              <a:ea typeface="EB Garamond"/>
              <a:cs typeface="EB Garamond"/>
              <a:sym typeface="EB Garamond"/>
            </a:endParaRPr>
          </a:p>
        </p:txBody>
      </p:sp>
      <p:sp>
        <p:nvSpPr>
          <p:cNvPr id="1001" name="Google Shape;1001;p46"/>
          <p:cNvSpPr txBox="1"/>
          <p:nvPr/>
        </p:nvSpPr>
        <p:spPr>
          <a:xfrm>
            <a:off x="5454500" y="1061625"/>
            <a:ext cx="19692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EB Garamond"/>
                <a:ea typeface="EB Garamond"/>
                <a:cs typeface="EB Garamond"/>
                <a:sym typeface="EB Garamond"/>
              </a:rPr>
              <a:t>GENERALIZATION</a:t>
            </a:r>
            <a:endParaRPr b="1" sz="1100">
              <a:solidFill>
                <a:srgbClr val="434343"/>
              </a:solidFill>
              <a:latin typeface="EB Garamond"/>
              <a:ea typeface="EB Garamond"/>
              <a:cs typeface="EB Garamond"/>
              <a:sym typeface="EB Garamond"/>
            </a:endParaRPr>
          </a:p>
        </p:txBody>
      </p:sp>
      <p:sp>
        <p:nvSpPr>
          <p:cNvPr id="1002" name="Google Shape;1002;p46"/>
          <p:cNvSpPr txBox="1"/>
          <p:nvPr/>
        </p:nvSpPr>
        <p:spPr>
          <a:xfrm>
            <a:off x="5881924" y="4442925"/>
            <a:ext cx="2269200" cy="2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EB Garamond"/>
                <a:ea typeface="EB Garamond"/>
                <a:cs typeface="EB Garamond"/>
                <a:sym typeface="EB Garamond"/>
              </a:rPr>
              <a:t>Model Performance by Zip Code</a:t>
            </a:r>
            <a:endParaRPr b="1" sz="1200">
              <a:solidFill>
                <a:srgbClr val="434343"/>
              </a:solidFill>
              <a:latin typeface="EB Garamond"/>
              <a:ea typeface="EB Garamond"/>
              <a:cs typeface="EB Garamond"/>
              <a:sym typeface="EB Garamond"/>
            </a:endParaRPr>
          </a:p>
        </p:txBody>
      </p:sp>
      <p:sp>
        <p:nvSpPr>
          <p:cNvPr id="1003" name="Google Shape;1003;p46"/>
          <p:cNvSpPr/>
          <p:nvPr/>
        </p:nvSpPr>
        <p:spPr>
          <a:xfrm>
            <a:off x="4572000" y="4956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004" name="Google Shape;1004;p46"/>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005" name="Google Shape;1005;p46"/>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006" name="Google Shape;1006;p46"/>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007" name="Google Shape;1007;p46"/>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1008" name="Google Shape;1008;p46"/>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1009" name="Google Shape;1009;p46"/>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Modeling</a:t>
            </a:r>
            <a:endParaRPr b="1" sz="900">
              <a:solidFill>
                <a:schemeClr val="dk1"/>
              </a:solidFill>
              <a:latin typeface="Montserrat"/>
              <a:ea typeface="Montserrat"/>
              <a:cs typeface="Montserrat"/>
              <a:sym typeface="Montserrat"/>
            </a:endParaRPr>
          </a:p>
        </p:txBody>
      </p:sp>
      <p:sp>
        <p:nvSpPr>
          <p:cNvPr id="1010" name="Google Shape;1010;p46"/>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
        <p:nvSpPr>
          <p:cNvPr id="1011" name="Google Shape;1011;p46"/>
          <p:cNvSpPr txBox="1"/>
          <p:nvPr/>
        </p:nvSpPr>
        <p:spPr>
          <a:xfrm>
            <a:off x="7134150" y="1375300"/>
            <a:ext cx="18903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highlight>
                  <a:schemeClr val="dk2"/>
                </a:highlight>
                <a:latin typeface="EB Garamond"/>
                <a:ea typeface="EB Garamond"/>
                <a:cs typeface="EB Garamond"/>
                <a:sym typeface="EB Garamond"/>
              </a:rPr>
              <a:t>The accuracy for each zip code</a:t>
            </a:r>
            <a:endParaRPr b="1" sz="1500">
              <a:solidFill>
                <a:schemeClr val="lt1"/>
              </a:solidFill>
              <a:highlight>
                <a:schemeClr val="dk2"/>
              </a:highlight>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47"/>
          <p:cNvPicPr preferRelativeResize="0"/>
          <p:nvPr/>
        </p:nvPicPr>
        <p:blipFill rotWithShape="1">
          <a:blip r:embed="rId3">
            <a:alphaModFix/>
          </a:blip>
          <a:srcRect b="10489" l="0" r="0" t="13718"/>
          <a:stretch/>
        </p:blipFill>
        <p:spPr>
          <a:xfrm>
            <a:off x="355625" y="1014500"/>
            <a:ext cx="6276244" cy="3804599"/>
          </a:xfrm>
          <a:prstGeom prst="rect">
            <a:avLst/>
          </a:prstGeom>
          <a:noFill/>
          <a:ln>
            <a:noFill/>
          </a:ln>
        </p:spPr>
      </p:pic>
      <p:pic>
        <p:nvPicPr>
          <p:cNvPr id="1017" name="Google Shape;1017;p47"/>
          <p:cNvPicPr preferRelativeResize="0"/>
          <p:nvPr/>
        </p:nvPicPr>
        <p:blipFill>
          <a:blip r:embed="rId4">
            <a:alphaModFix/>
          </a:blip>
          <a:stretch>
            <a:fillRect/>
          </a:stretch>
        </p:blipFill>
        <p:spPr>
          <a:xfrm>
            <a:off x="9988063" y="1338900"/>
            <a:ext cx="4982799" cy="3804601"/>
          </a:xfrm>
          <a:prstGeom prst="rect">
            <a:avLst/>
          </a:prstGeom>
          <a:noFill/>
          <a:ln>
            <a:noFill/>
          </a:ln>
        </p:spPr>
      </p:pic>
      <p:sp>
        <p:nvSpPr>
          <p:cNvPr id="1018" name="Google Shape;1018;p47"/>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PREDICTION RESULTS</a:t>
            </a:r>
            <a:endParaRPr/>
          </a:p>
        </p:txBody>
      </p:sp>
      <p:sp>
        <p:nvSpPr>
          <p:cNvPr id="1019" name="Google Shape;1019;p47"/>
          <p:cNvSpPr/>
          <p:nvPr/>
        </p:nvSpPr>
        <p:spPr>
          <a:xfrm>
            <a:off x="9892988" y="1613800"/>
            <a:ext cx="4434300" cy="20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020" name="Google Shape;1020;p47"/>
          <p:cNvSpPr/>
          <p:nvPr/>
        </p:nvSpPr>
        <p:spPr>
          <a:xfrm>
            <a:off x="9892988" y="2387475"/>
            <a:ext cx="4434300" cy="39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021" name="Google Shape;1021;p47"/>
          <p:cNvSpPr/>
          <p:nvPr/>
        </p:nvSpPr>
        <p:spPr>
          <a:xfrm>
            <a:off x="9923588" y="4380925"/>
            <a:ext cx="4434300" cy="15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022" name="Google Shape;1022;p47"/>
          <p:cNvSpPr txBox="1"/>
          <p:nvPr/>
        </p:nvSpPr>
        <p:spPr>
          <a:xfrm>
            <a:off x="-3179262" y="2196083"/>
            <a:ext cx="11574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3E7067"/>
                </a:solidFill>
                <a:latin typeface="EB Garamond"/>
                <a:ea typeface="EB Garamond"/>
                <a:cs typeface="EB Garamond"/>
                <a:sym typeface="EB Garamond"/>
              </a:rPr>
              <a:t>0.5</a:t>
            </a:r>
            <a:endParaRPr b="1" sz="2400">
              <a:solidFill>
                <a:srgbClr val="3E7067"/>
              </a:solidFill>
              <a:latin typeface="EB Garamond"/>
              <a:ea typeface="EB Garamond"/>
              <a:cs typeface="EB Garamond"/>
              <a:sym typeface="EB Garamond"/>
            </a:endParaRPr>
          </a:p>
          <a:p>
            <a:pPr indent="0" lvl="0" marL="0" rtl="0" algn="ctr">
              <a:spcBef>
                <a:spcPts val="0"/>
              </a:spcBef>
              <a:spcAft>
                <a:spcPts val="0"/>
              </a:spcAft>
              <a:buNone/>
            </a:pPr>
            <a:r>
              <a:rPr b="1" lang="en" sz="1200">
                <a:solidFill>
                  <a:srgbClr val="434343"/>
                </a:solidFill>
                <a:latin typeface="EB Garamond"/>
                <a:ea typeface="EB Garamond"/>
                <a:cs typeface="EB Garamond"/>
                <a:sym typeface="EB Garamond"/>
              </a:rPr>
              <a:t>False Negative Rate</a:t>
            </a:r>
            <a:endParaRPr b="1" sz="1200">
              <a:solidFill>
                <a:srgbClr val="434343"/>
              </a:solidFill>
              <a:latin typeface="EB Garamond"/>
              <a:ea typeface="EB Garamond"/>
              <a:cs typeface="EB Garamond"/>
              <a:sym typeface="EB Garamond"/>
            </a:endParaRPr>
          </a:p>
        </p:txBody>
      </p:sp>
      <p:sp>
        <p:nvSpPr>
          <p:cNvPr id="1023" name="Google Shape;1023;p47"/>
          <p:cNvSpPr txBox="1"/>
          <p:nvPr/>
        </p:nvSpPr>
        <p:spPr>
          <a:xfrm>
            <a:off x="-4207822" y="753738"/>
            <a:ext cx="38220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highlight>
                  <a:srgbClr val="3E7067"/>
                </a:highlight>
                <a:latin typeface="EB Garamond"/>
                <a:ea typeface="EB Garamond"/>
                <a:cs typeface="EB Garamond"/>
                <a:sym typeface="EB Garamond"/>
              </a:rPr>
              <a:t>GENERALIZATION</a:t>
            </a:r>
            <a:endParaRPr b="1" sz="1800">
              <a:solidFill>
                <a:schemeClr val="lt1"/>
              </a:solidFill>
              <a:highlight>
                <a:srgbClr val="3E7067"/>
              </a:highlight>
              <a:latin typeface="EB Garamond"/>
              <a:ea typeface="EB Garamond"/>
              <a:cs typeface="EB Garamond"/>
              <a:sym typeface="EB Garamond"/>
            </a:endParaRPr>
          </a:p>
        </p:txBody>
      </p:sp>
      <p:sp>
        <p:nvSpPr>
          <p:cNvPr id="1024" name="Google Shape;1024;p47"/>
          <p:cNvSpPr txBox="1"/>
          <p:nvPr/>
        </p:nvSpPr>
        <p:spPr>
          <a:xfrm>
            <a:off x="7811141" y="5143488"/>
            <a:ext cx="38220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highlight>
                  <a:schemeClr val="dk2"/>
                </a:highlight>
                <a:latin typeface="EB Garamond"/>
                <a:ea typeface="EB Garamond"/>
                <a:cs typeface="EB Garamond"/>
                <a:sym typeface="EB Garamond"/>
              </a:rPr>
              <a:t>ACCURACY</a:t>
            </a:r>
            <a:endParaRPr b="1" sz="1800">
              <a:solidFill>
                <a:schemeClr val="lt1"/>
              </a:solidFill>
              <a:highlight>
                <a:schemeClr val="dk2"/>
              </a:highlight>
              <a:latin typeface="EB Garamond"/>
              <a:ea typeface="EB Garamond"/>
              <a:cs typeface="EB Garamond"/>
              <a:sym typeface="EB Garamond"/>
            </a:endParaRPr>
          </a:p>
        </p:txBody>
      </p:sp>
      <p:pic>
        <p:nvPicPr>
          <p:cNvPr id="1025" name="Google Shape;1025;p47"/>
          <p:cNvPicPr preferRelativeResize="0"/>
          <p:nvPr/>
        </p:nvPicPr>
        <p:blipFill>
          <a:blip r:embed="rId5">
            <a:alphaModFix/>
          </a:blip>
          <a:stretch>
            <a:fillRect/>
          </a:stretch>
        </p:blipFill>
        <p:spPr>
          <a:xfrm>
            <a:off x="-3631624" y="4552750"/>
            <a:ext cx="1238550" cy="1238550"/>
          </a:xfrm>
          <a:prstGeom prst="rect">
            <a:avLst/>
          </a:prstGeom>
          <a:noFill/>
          <a:ln>
            <a:noFill/>
          </a:ln>
        </p:spPr>
      </p:pic>
      <p:sp>
        <p:nvSpPr>
          <p:cNvPr id="1026" name="Google Shape;1026;p47"/>
          <p:cNvSpPr/>
          <p:nvPr/>
        </p:nvSpPr>
        <p:spPr>
          <a:xfrm>
            <a:off x="-3631625" y="3638400"/>
            <a:ext cx="1837800" cy="625800"/>
          </a:xfrm>
          <a:prstGeom prst="wedgeRectCallout">
            <a:avLst>
              <a:gd fmla="val -29942" name="adj1"/>
              <a:gd fmla="val 84380" name="adj2"/>
            </a:avLst>
          </a:prstGeom>
          <a:solidFill>
            <a:schemeClr val="lt1"/>
          </a:solidFill>
          <a:ln cap="flat" cmpd="sng" w="9525">
            <a:solidFill>
              <a:srgbClr val="3E70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E7067"/>
                </a:solidFill>
                <a:latin typeface="EB Garamond"/>
                <a:ea typeface="EB Garamond"/>
                <a:cs typeface="EB Garamond"/>
                <a:sym typeface="EB Garamond"/>
              </a:rPr>
              <a:t>We want to know the </a:t>
            </a:r>
            <a:r>
              <a:rPr b="1" lang="en" sz="1100">
                <a:solidFill>
                  <a:srgbClr val="3E7067"/>
                </a:solidFill>
                <a:latin typeface="EB Garamond"/>
                <a:ea typeface="EB Garamond"/>
                <a:cs typeface="EB Garamond"/>
                <a:sym typeface="EB Garamond"/>
              </a:rPr>
              <a:t>PROBABILITY </a:t>
            </a:r>
            <a:r>
              <a:rPr lang="en" sz="1100">
                <a:solidFill>
                  <a:srgbClr val="3E7067"/>
                </a:solidFill>
                <a:latin typeface="EB Garamond"/>
                <a:ea typeface="EB Garamond"/>
                <a:cs typeface="EB Garamond"/>
                <a:sym typeface="EB Garamond"/>
              </a:rPr>
              <a:t>of getting the permit</a:t>
            </a:r>
            <a:endParaRPr sz="1100">
              <a:solidFill>
                <a:srgbClr val="3E7067"/>
              </a:solidFill>
              <a:latin typeface="EB Garamond"/>
              <a:ea typeface="EB Garamond"/>
              <a:cs typeface="EB Garamond"/>
              <a:sym typeface="EB Garamond"/>
            </a:endParaRPr>
          </a:p>
        </p:txBody>
      </p:sp>
      <p:sp>
        <p:nvSpPr>
          <p:cNvPr id="1027" name="Google Shape;1027;p47"/>
          <p:cNvSpPr txBox="1"/>
          <p:nvPr/>
        </p:nvSpPr>
        <p:spPr>
          <a:xfrm>
            <a:off x="710575" y="1034100"/>
            <a:ext cx="56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B Garamond"/>
                <a:ea typeface="EB Garamond"/>
                <a:cs typeface="EB Garamond"/>
                <a:sym typeface="EB Garamond"/>
              </a:rPr>
              <a:t>Suitable Places for Development in 2027 (Prob&gt;60%)</a:t>
            </a:r>
            <a:endParaRPr b="1">
              <a:latin typeface="EB Garamond"/>
              <a:ea typeface="EB Garamond"/>
              <a:cs typeface="EB Garamond"/>
              <a:sym typeface="EB Garamond"/>
            </a:endParaRPr>
          </a:p>
        </p:txBody>
      </p:sp>
      <p:sp>
        <p:nvSpPr>
          <p:cNvPr id="1028" name="Google Shape;1028;p47"/>
          <p:cNvSpPr txBox="1"/>
          <p:nvPr/>
        </p:nvSpPr>
        <p:spPr>
          <a:xfrm>
            <a:off x="-1543662" y="2101175"/>
            <a:ext cx="14211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EB Garamond"/>
                <a:ea typeface="EB Garamond"/>
                <a:cs typeface="EB Garamond"/>
                <a:sym typeface="EB Garamond"/>
              </a:rPr>
              <a:t>Boone</a:t>
            </a:r>
            <a:endParaRPr sz="1200">
              <a:solidFill>
                <a:srgbClr val="434343"/>
              </a:solidFill>
              <a:latin typeface="EB Garamond"/>
              <a:ea typeface="EB Garamond"/>
              <a:cs typeface="EB Garamond"/>
              <a:sym typeface="EB Garamond"/>
            </a:endParaRPr>
          </a:p>
        </p:txBody>
      </p:sp>
      <p:sp>
        <p:nvSpPr>
          <p:cNvPr id="1029" name="Google Shape;1029;p47"/>
          <p:cNvSpPr/>
          <p:nvPr/>
        </p:nvSpPr>
        <p:spPr>
          <a:xfrm>
            <a:off x="4572000" y="4956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030" name="Google Shape;1030;p47"/>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031" name="Google Shape;1031;p47"/>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032" name="Google Shape;1032;p47"/>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033" name="Google Shape;1033;p47"/>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1034" name="Google Shape;1034;p47"/>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1035" name="Google Shape;1035;p47"/>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Modeling</a:t>
            </a:r>
            <a:endParaRPr b="1" sz="900">
              <a:solidFill>
                <a:schemeClr val="dk1"/>
              </a:solidFill>
              <a:latin typeface="Montserrat"/>
              <a:ea typeface="Montserrat"/>
              <a:cs typeface="Montserrat"/>
              <a:sym typeface="Montserrat"/>
            </a:endParaRPr>
          </a:p>
        </p:txBody>
      </p:sp>
      <p:sp>
        <p:nvSpPr>
          <p:cNvPr id="1036" name="Google Shape;1036;p47"/>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48"/>
          <p:cNvSpPr/>
          <p:nvPr/>
        </p:nvSpPr>
        <p:spPr>
          <a:xfrm>
            <a:off x="2227749" y="4583328"/>
            <a:ext cx="854242" cy="608617"/>
          </a:xfrm>
          <a:custGeom>
            <a:rect b="b" l="l" r="r" t="t"/>
            <a:pathLst>
              <a:path extrusionOk="0" h="28510" w="40016">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782423" y="4808729"/>
            <a:ext cx="577374" cy="411357"/>
          </a:xfrm>
          <a:custGeom>
            <a:rect b="b" l="l" r="r" t="t"/>
            <a:pathLst>
              <a:path extrusionOk="0" h="28512" w="40019">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1619377" y="4644539"/>
            <a:ext cx="778032" cy="554434"/>
          </a:xfrm>
          <a:custGeom>
            <a:rect b="b" l="l" r="r" t="t"/>
            <a:pathLst>
              <a:path extrusionOk="0" h="38429" w="53927">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7050821" y="4820690"/>
            <a:ext cx="687424" cy="489827"/>
          </a:xfrm>
          <a:custGeom>
            <a:rect b="b" l="l" r="r" t="t"/>
            <a:pathLst>
              <a:path extrusionOk="0" h="20694" w="29042">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6257830" y="4591630"/>
            <a:ext cx="926562" cy="660251"/>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7004265" y="2769088"/>
            <a:ext cx="1645822" cy="2130963"/>
          </a:xfrm>
          <a:custGeom>
            <a:rect b="b" l="l" r="r" t="t"/>
            <a:pathLst>
              <a:path extrusionOk="0" h="90028" w="69532">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7569118" y="3651835"/>
            <a:ext cx="529593" cy="1765995"/>
          </a:xfrm>
          <a:custGeom>
            <a:rect b="b" l="l" r="r" t="t"/>
            <a:pathLst>
              <a:path extrusionOk="0" h="74609" w="22374">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24388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27670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3527790" y="4198961"/>
            <a:ext cx="751500" cy="1104411"/>
          </a:xfrm>
          <a:custGeom>
            <a:rect b="b" l="l" r="r" t="t"/>
            <a:pathLst>
              <a:path extrusionOk="0" h="41102" w="27968">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4265210" y="4669454"/>
            <a:ext cx="1092964" cy="633917"/>
          </a:xfrm>
          <a:custGeom>
            <a:rect b="b" l="l" r="r" t="t"/>
            <a:pathLst>
              <a:path extrusionOk="0" h="23592" w="40676">
                <a:moveTo>
                  <a:pt x="1" y="0"/>
                </a:moveTo>
                <a:lnTo>
                  <a:pt x="1" y="23592"/>
                </a:lnTo>
                <a:lnTo>
                  <a:pt x="40675" y="23592"/>
                </a:lnTo>
                <a:lnTo>
                  <a:pt x="406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4380187"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3741272" y="4695545"/>
            <a:ext cx="259967" cy="454828"/>
          </a:xfrm>
          <a:custGeom>
            <a:rect b="b" l="l" r="r" t="t"/>
            <a:pathLst>
              <a:path extrusionOk="0" h="16927" w="9675">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4686290" y="4882829"/>
            <a:ext cx="284204" cy="415356"/>
          </a:xfrm>
          <a:custGeom>
            <a:rect b="b" l="l" r="r" t="t"/>
            <a:pathLst>
              <a:path extrusionOk="0" h="15458" w="10577">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5052609"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3413297" y="4166717"/>
            <a:ext cx="2081780" cy="502765"/>
          </a:xfrm>
          <a:custGeom>
            <a:rect b="b" l="l" r="r" t="t"/>
            <a:pathLst>
              <a:path extrusionOk="0" h="18711" w="77476">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5733451" y="3476738"/>
            <a:ext cx="1403087" cy="1442450"/>
          </a:xfrm>
          <a:custGeom>
            <a:rect b="b" l="l" r="r" t="t"/>
            <a:pathLst>
              <a:path extrusionOk="0" h="60940" w="59277">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8"/>
          <p:cNvSpPr/>
          <p:nvPr/>
        </p:nvSpPr>
        <p:spPr>
          <a:xfrm>
            <a:off x="6240050" y="3921130"/>
            <a:ext cx="410248" cy="1367653"/>
          </a:xfrm>
          <a:custGeom>
            <a:rect b="b" l="l" r="r" t="t"/>
            <a:pathLst>
              <a:path extrusionOk="0" h="57780" w="17332">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5209084" y="4820708"/>
            <a:ext cx="524368" cy="387385"/>
          </a:xfrm>
          <a:custGeom>
            <a:rect b="b" l="l" r="r" t="t"/>
            <a:pathLst>
              <a:path extrusionOk="0" h="14417" w="19515">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8"/>
          <p:cNvSpPr/>
          <p:nvPr/>
        </p:nvSpPr>
        <p:spPr>
          <a:xfrm>
            <a:off x="1058330" y="23306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8"/>
          <p:cNvSpPr/>
          <p:nvPr/>
        </p:nvSpPr>
        <p:spPr>
          <a:xfrm>
            <a:off x="1484864" y="30391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7" y="286468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8"/>
          <p:cNvSpPr/>
          <p:nvPr/>
        </p:nvSpPr>
        <p:spPr>
          <a:xfrm>
            <a:off x="668763" y="351823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txBox="1"/>
          <p:nvPr>
            <p:ph type="ctrTitle"/>
          </p:nvPr>
        </p:nvSpPr>
        <p:spPr>
          <a:xfrm>
            <a:off x="2573700" y="2228500"/>
            <a:ext cx="3996600" cy="5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solidFill>
                  <a:srgbClr val="666666"/>
                </a:solidFill>
              </a:rPr>
              <a:t>APPLICATION DEVELOPMENT</a:t>
            </a:r>
            <a:endParaRPr sz="3500">
              <a:solidFill>
                <a:srgbClr val="66666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4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USER’S WORKFLOW</a:t>
            </a:r>
            <a:endParaRPr/>
          </a:p>
        </p:txBody>
      </p:sp>
      <p:sp>
        <p:nvSpPr>
          <p:cNvPr id="1072" name="Google Shape;1072;p49"/>
          <p:cNvSpPr txBox="1"/>
          <p:nvPr/>
        </p:nvSpPr>
        <p:spPr>
          <a:xfrm>
            <a:off x="7372700" y="3722428"/>
            <a:ext cx="16737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None/>
            </a:pPr>
            <a:r>
              <a:rPr lang="en" sz="1100">
                <a:solidFill>
                  <a:srgbClr val="434343"/>
                </a:solidFill>
                <a:latin typeface="EB Garamond"/>
                <a:ea typeface="EB Garamond"/>
                <a:cs typeface="EB Garamond"/>
                <a:sym typeface="EB Garamond"/>
              </a:rPr>
              <a:t>On-site evaluation.</a:t>
            </a:r>
            <a:endParaRPr sz="1100">
              <a:solidFill>
                <a:srgbClr val="434343"/>
              </a:solidFill>
              <a:latin typeface="EB Garamond"/>
              <a:ea typeface="EB Garamond"/>
              <a:cs typeface="EB Garamond"/>
              <a:sym typeface="EB Garamond"/>
            </a:endParaRPr>
          </a:p>
        </p:txBody>
      </p:sp>
      <p:sp>
        <p:nvSpPr>
          <p:cNvPr id="1073" name="Google Shape;1073;p49"/>
          <p:cNvSpPr txBox="1"/>
          <p:nvPr/>
        </p:nvSpPr>
        <p:spPr>
          <a:xfrm>
            <a:off x="2462741" y="3013034"/>
            <a:ext cx="1861800" cy="4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434343"/>
                </a:solidFill>
                <a:latin typeface="EB Garamond"/>
                <a:ea typeface="EB Garamond"/>
                <a:cs typeface="EB Garamond"/>
                <a:sym typeface="EB Garamond"/>
              </a:rPr>
              <a:t>Filter out parcels meeting the requirement and rank them by suitability ranking.</a:t>
            </a:r>
            <a:endParaRPr sz="1100">
              <a:solidFill>
                <a:srgbClr val="434343"/>
              </a:solidFill>
              <a:latin typeface="EB Garamond"/>
              <a:ea typeface="EB Garamond"/>
              <a:cs typeface="EB Garamond"/>
              <a:sym typeface="EB Garamond"/>
            </a:endParaRPr>
          </a:p>
        </p:txBody>
      </p:sp>
      <p:sp>
        <p:nvSpPr>
          <p:cNvPr id="1074" name="Google Shape;1074;p49"/>
          <p:cNvSpPr txBox="1"/>
          <p:nvPr/>
        </p:nvSpPr>
        <p:spPr>
          <a:xfrm>
            <a:off x="7372700" y="2440400"/>
            <a:ext cx="15981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EB Garamond"/>
                <a:ea typeface="EB Garamond"/>
                <a:cs typeface="EB Garamond"/>
                <a:sym typeface="EB Garamond"/>
              </a:rPr>
              <a:t>Calculate the parcel size needed and number of septic system.</a:t>
            </a:r>
            <a:endParaRPr sz="1100">
              <a:solidFill>
                <a:srgbClr val="434343"/>
              </a:solidFill>
              <a:latin typeface="EB Garamond"/>
              <a:ea typeface="EB Garamond"/>
              <a:cs typeface="EB Garamond"/>
              <a:sym typeface="EB Garamond"/>
            </a:endParaRPr>
          </a:p>
        </p:txBody>
      </p:sp>
      <p:sp>
        <p:nvSpPr>
          <p:cNvPr id="1075" name="Google Shape;1075;p49"/>
          <p:cNvSpPr txBox="1"/>
          <p:nvPr/>
        </p:nvSpPr>
        <p:spPr>
          <a:xfrm>
            <a:off x="3275500" y="4118775"/>
            <a:ext cx="1673700" cy="4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200"/>
              </a:spcAft>
              <a:buNone/>
            </a:pPr>
            <a:r>
              <a:rPr lang="en" sz="1100">
                <a:solidFill>
                  <a:srgbClr val="434343"/>
                </a:solidFill>
                <a:latin typeface="EB Garamond"/>
                <a:ea typeface="EB Garamond"/>
                <a:cs typeface="EB Garamond"/>
                <a:sym typeface="EB Garamond"/>
              </a:rPr>
              <a:t>Confirm the optimal parcel.</a:t>
            </a:r>
            <a:endParaRPr sz="1100">
              <a:solidFill>
                <a:srgbClr val="434343"/>
              </a:solidFill>
              <a:latin typeface="EB Garamond"/>
              <a:ea typeface="EB Garamond"/>
              <a:cs typeface="EB Garamond"/>
              <a:sym typeface="EB Garamond"/>
            </a:endParaRPr>
          </a:p>
        </p:txBody>
      </p:sp>
      <p:sp>
        <p:nvSpPr>
          <p:cNvPr id="1076" name="Google Shape;1076;p49"/>
          <p:cNvSpPr txBox="1"/>
          <p:nvPr/>
        </p:nvSpPr>
        <p:spPr>
          <a:xfrm>
            <a:off x="3365655" y="1600338"/>
            <a:ext cx="1844700" cy="4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434343"/>
                </a:solidFill>
                <a:latin typeface="EB Garamond"/>
                <a:ea typeface="EB Garamond"/>
                <a:cs typeface="EB Garamond"/>
                <a:sym typeface="EB Garamond"/>
              </a:rPr>
              <a:t>Decide the workforce house type want to be </a:t>
            </a:r>
            <a:r>
              <a:rPr lang="en" sz="1100">
                <a:solidFill>
                  <a:srgbClr val="434343"/>
                </a:solidFill>
                <a:latin typeface="EB Garamond"/>
                <a:ea typeface="EB Garamond"/>
                <a:cs typeface="EB Garamond"/>
                <a:sym typeface="EB Garamond"/>
              </a:rPr>
              <a:t>developed</a:t>
            </a:r>
            <a:r>
              <a:rPr lang="en" sz="1100">
                <a:solidFill>
                  <a:srgbClr val="434343"/>
                </a:solidFill>
                <a:latin typeface="EB Garamond"/>
                <a:ea typeface="EB Garamond"/>
                <a:cs typeface="EB Garamond"/>
                <a:sym typeface="EB Garamond"/>
              </a:rPr>
              <a:t>.</a:t>
            </a:r>
            <a:endParaRPr sz="1100">
              <a:solidFill>
                <a:srgbClr val="434343"/>
              </a:solidFill>
              <a:latin typeface="EB Garamond"/>
              <a:ea typeface="EB Garamond"/>
              <a:cs typeface="EB Garamond"/>
              <a:sym typeface="EB Garamond"/>
            </a:endParaRPr>
          </a:p>
        </p:txBody>
      </p:sp>
      <p:sp>
        <p:nvSpPr>
          <p:cNvPr id="1077" name="Google Shape;1077;p49"/>
          <p:cNvSpPr txBox="1"/>
          <p:nvPr/>
        </p:nvSpPr>
        <p:spPr>
          <a:xfrm>
            <a:off x="7372700" y="3327620"/>
            <a:ext cx="1598100" cy="54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200"/>
              </a:spcAft>
              <a:buNone/>
            </a:pPr>
            <a:r>
              <a:rPr lang="en" sz="1200">
                <a:solidFill>
                  <a:srgbClr val="434343"/>
                </a:solidFill>
                <a:latin typeface="Montserrat ExtraBold"/>
                <a:ea typeface="Montserrat ExtraBold"/>
                <a:cs typeface="Montserrat ExtraBold"/>
                <a:sym typeface="Montserrat ExtraBold"/>
              </a:rPr>
              <a:t>STEP</a:t>
            </a:r>
            <a:r>
              <a:rPr lang="en" sz="1200">
                <a:solidFill>
                  <a:srgbClr val="434343"/>
                </a:solidFill>
                <a:latin typeface="Montserrat ExtraBold"/>
                <a:ea typeface="Montserrat ExtraBold"/>
                <a:cs typeface="Montserrat ExtraBold"/>
                <a:sym typeface="Montserrat ExtraBold"/>
              </a:rPr>
              <a:t> 4</a:t>
            </a:r>
            <a:endParaRPr sz="1200">
              <a:solidFill>
                <a:srgbClr val="434343"/>
              </a:solidFill>
              <a:latin typeface="Montserrat ExtraBold"/>
              <a:ea typeface="Montserrat ExtraBold"/>
              <a:cs typeface="Montserrat ExtraBold"/>
              <a:sym typeface="Montserrat ExtraBold"/>
            </a:endParaRPr>
          </a:p>
        </p:txBody>
      </p:sp>
      <p:sp>
        <p:nvSpPr>
          <p:cNvPr id="1078" name="Google Shape;1078;p49"/>
          <p:cNvSpPr txBox="1"/>
          <p:nvPr/>
        </p:nvSpPr>
        <p:spPr>
          <a:xfrm>
            <a:off x="2462741" y="2637276"/>
            <a:ext cx="1861800" cy="495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Montserrat ExtraBold"/>
                <a:ea typeface="Montserrat ExtraBold"/>
                <a:cs typeface="Montserrat ExtraBold"/>
                <a:sym typeface="Montserrat ExtraBold"/>
              </a:rPr>
              <a:t>STEP</a:t>
            </a:r>
            <a:r>
              <a:rPr lang="en" sz="1200">
                <a:solidFill>
                  <a:srgbClr val="434343"/>
                </a:solidFill>
                <a:latin typeface="Montserrat ExtraBold"/>
                <a:ea typeface="Montserrat ExtraBold"/>
                <a:cs typeface="Montserrat ExtraBold"/>
                <a:sym typeface="Montserrat ExtraBold"/>
              </a:rPr>
              <a:t> 3</a:t>
            </a:r>
            <a:endParaRPr sz="1200">
              <a:solidFill>
                <a:srgbClr val="434343"/>
              </a:solidFill>
              <a:latin typeface="Montserrat ExtraBold"/>
              <a:ea typeface="Montserrat ExtraBold"/>
              <a:cs typeface="Montserrat ExtraBold"/>
              <a:sym typeface="Montserrat ExtraBold"/>
            </a:endParaRPr>
          </a:p>
        </p:txBody>
      </p:sp>
      <p:sp>
        <p:nvSpPr>
          <p:cNvPr id="1079" name="Google Shape;1079;p49"/>
          <p:cNvSpPr txBox="1"/>
          <p:nvPr/>
        </p:nvSpPr>
        <p:spPr>
          <a:xfrm>
            <a:off x="7372700" y="2055116"/>
            <a:ext cx="1673700" cy="495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Montserrat ExtraBold"/>
                <a:ea typeface="Montserrat ExtraBold"/>
                <a:cs typeface="Montserrat ExtraBold"/>
                <a:sym typeface="Montserrat ExtraBold"/>
              </a:rPr>
              <a:t>STEP</a:t>
            </a:r>
            <a:r>
              <a:rPr lang="en" sz="1200">
                <a:solidFill>
                  <a:srgbClr val="434343"/>
                </a:solidFill>
                <a:latin typeface="Montserrat ExtraBold"/>
                <a:ea typeface="Montserrat ExtraBold"/>
                <a:cs typeface="Montserrat ExtraBold"/>
                <a:sym typeface="Montserrat ExtraBold"/>
              </a:rPr>
              <a:t> 2</a:t>
            </a:r>
            <a:endParaRPr sz="1200">
              <a:solidFill>
                <a:srgbClr val="434343"/>
              </a:solidFill>
              <a:latin typeface="Montserrat ExtraBold"/>
              <a:ea typeface="Montserrat ExtraBold"/>
              <a:cs typeface="Montserrat ExtraBold"/>
              <a:sym typeface="Montserrat ExtraBold"/>
            </a:endParaRPr>
          </a:p>
        </p:txBody>
      </p:sp>
      <p:sp>
        <p:nvSpPr>
          <p:cNvPr id="1080" name="Google Shape;1080;p49"/>
          <p:cNvSpPr txBox="1"/>
          <p:nvPr/>
        </p:nvSpPr>
        <p:spPr>
          <a:xfrm>
            <a:off x="3505444" y="3762075"/>
            <a:ext cx="1443600" cy="495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200"/>
              </a:spcAft>
              <a:buNone/>
            </a:pPr>
            <a:r>
              <a:rPr lang="en" sz="1200">
                <a:solidFill>
                  <a:srgbClr val="434343"/>
                </a:solidFill>
                <a:latin typeface="Montserrat ExtraBold"/>
                <a:ea typeface="Montserrat ExtraBold"/>
                <a:cs typeface="Montserrat ExtraBold"/>
                <a:sym typeface="Montserrat ExtraBold"/>
              </a:rPr>
              <a:t>STEP</a:t>
            </a:r>
            <a:r>
              <a:rPr lang="en" sz="1200">
                <a:solidFill>
                  <a:srgbClr val="434343"/>
                </a:solidFill>
                <a:latin typeface="Montserrat ExtraBold"/>
                <a:ea typeface="Montserrat ExtraBold"/>
                <a:cs typeface="Montserrat ExtraBold"/>
                <a:sym typeface="Montserrat ExtraBold"/>
              </a:rPr>
              <a:t> 5</a:t>
            </a:r>
            <a:endParaRPr sz="1200">
              <a:solidFill>
                <a:srgbClr val="434343"/>
              </a:solidFill>
              <a:latin typeface="Montserrat ExtraBold"/>
              <a:ea typeface="Montserrat ExtraBold"/>
              <a:cs typeface="Montserrat ExtraBold"/>
              <a:sym typeface="Montserrat ExtraBold"/>
            </a:endParaRPr>
          </a:p>
        </p:txBody>
      </p:sp>
      <p:sp>
        <p:nvSpPr>
          <p:cNvPr id="1081" name="Google Shape;1081;p49"/>
          <p:cNvSpPr txBox="1"/>
          <p:nvPr/>
        </p:nvSpPr>
        <p:spPr>
          <a:xfrm>
            <a:off x="3365667" y="1205525"/>
            <a:ext cx="1844700" cy="495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Montserrat ExtraBold"/>
                <a:ea typeface="Montserrat ExtraBold"/>
                <a:cs typeface="Montserrat ExtraBold"/>
                <a:sym typeface="Montserrat ExtraBold"/>
              </a:rPr>
              <a:t>STEP</a:t>
            </a:r>
            <a:r>
              <a:rPr lang="en" sz="1200">
                <a:solidFill>
                  <a:srgbClr val="434343"/>
                </a:solidFill>
                <a:latin typeface="Montserrat ExtraBold"/>
                <a:ea typeface="Montserrat ExtraBold"/>
                <a:cs typeface="Montserrat ExtraBold"/>
                <a:sym typeface="Montserrat ExtraBold"/>
              </a:rPr>
              <a:t> 1</a:t>
            </a:r>
            <a:endParaRPr sz="1200">
              <a:solidFill>
                <a:srgbClr val="434343"/>
              </a:solidFill>
              <a:latin typeface="Montserrat ExtraBold"/>
              <a:ea typeface="Montserrat ExtraBold"/>
              <a:cs typeface="Montserrat ExtraBold"/>
              <a:sym typeface="Montserrat ExtraBold"/>
            </a:endParaRPr>
          </a:p>
        </p:txBody>
      </p:sp>
      <p:sp>
        <p:nvSpPr>
          <p:cNvPr id="1082" name="Google Shape;1082;p49"/>
          <p:cNvSpPr/>
          <p:nvPr/>
        </p:nvSpPr>
        <p:spPr>
          <a:xfrm>
            <a:off x="4712905" y="1554905"/>
            <a:ext cx="2223196" cy="2867711"/>
          </a:xfrm>
          <a:custGeom>
            <a:rect b="b" l="l" r="r" t="t"/>
            <a:pathLst>
              <a:path extrusionOk="0" h="178479" w="138366">
                <a:moveTo>
                  <a:pt x="65053" y="1"/>
                </a:moveTo>
                <a:lnTo>
                  <a:pt x="65053" y="35048"/>
                </a:lnTo>
                <a:cubicBezTo>
                  <a:pt x="65053" y="46401"/>
                  <a:pt x="74287" y="55635"/>
                  <a:pt x="85640" y="55635"/>
                </a:cubicBezTo>
                <a:lnTo>
                  <a:pt x="111253" y="55635"/>
                </a:lnTo>
                <a:cubicBezTo>
                  <a:pt x="115118" y="55635"/>
                  <a:pt x="118242" y="58790"/>
                  <a:pt x="118203" y="62655"/>
                </a:cubicBezTo>
                <a:cubicBezTo>
                  <a:pt x="118162" y="66450"/>
                  <a:pt x="115046" y="69535"/>
                  <a:pt x="111253" y="69535"/>
                </a:cubicBezTo>
                <a:lnTo>
                  <a:pt x="32647" y="69535"/>
                </a:lnTo>
                <a:cubicBezTo>
                  <a:pt x="14645" y="69535"/>
                  <a:pt x="1" y="84182"/>
                  <a:pt x="1" y="102181"/>
                </a:cubicBezTo>
                <a:cubicBezTo>
                  <a:pt x="1" y="120183"/>
                  <a:pt x="14647" y="134827"/>
                  <a:pt x="32647" y="134827"/>
                </a:cubicBezTo>
                <a:lnTo>
                  <a:pt x="107026" y="134827"/>
                </a:lnTo>
                <a:cubicBezTo>
                  <a:pt x="113814" y="134827"/>
                  <a:pt x="119335" y="140351"/>
                  <a:pt x="119335" y="147139"/>
                </a:cubicBezTo>
                <a:cubicBezTo>
                  <a:pt x="119335" y="153925"/>
                  <a:pt x="113814" y="159448"/>
                  <a:pt x="107026" y="159448"/>
                </a:cubicBezTo>
                <a:lnTo>
                  <a:pt x="65223" y="159448"/>
                </a:lnTo>
                <a:lnTo>
                  <a:pt x="65223" y="178479"/>
                </a:lnTo>
                <a:lnTo>
                  <a:pt x="107026" y="178479"/>
                </a:lnTo>
                <a:cubicBezTo>
                  <a:pt x="124308" y="178479"/>
                  <a:pt x="138365" y="164418"/>
                  <a:pt x="138365" y="147139"/>
                </a:cubicBezTo>
                <a:cubicBezTo>
                  <a:pt x="138365" y="129857"/>
                  <a:pt x="124308" y="115797"/>
                  <a:pt x="107026" y="115797"/>
                </a:cubicBezTo>
                <a:lnTo>
                  <a:pt x="32647" y="115797"/>
                </a:lnTo>
                <a:cubicBezTo>
                  <a:pt x="25136" y="115797"/>
                  <a:pt x="19029" y="109690"/>
                  <a:pt x="19029" y="102181"/>
                </a:cubicBezTo>
                <a:cubicBezTo>
                  <a:pt x="19029" y="94673"/>
                  <a:pt x="25138" y="88566"/>
                  <a:pt x="32647" y="88566"/>
                </a:cubicBezTo>
                <a:lnTo>
                  <a:pt x="111255" y="88566"/>
                </a:lnTo>
                <a:cubicBezTo>
                  <a:pt x="125436" y="88566"/>
                  <a:pt x="137090" y="77028"/>
                  <a:pt x="137234" y="62847"/>
                </a:cubicBezTo>
                <a:cubicBezTo>
                  <a:pt x="137301" y="55858"/>
                  <a:pt x="134632" y="49273"/>
                  <a:pt x="129715" y="44308"/>
                </a:cubicBezTo>
                <a:cubicBezTo>
                  <a:pt x="124799" y="39340"/>
                  <a:pt x="118242" y="36607"/>
                  <a:pt x="111255" y="36607"/>
                </a:cubicBezTo>
                <a:lnTo>
                  <a:pt x="85640" y="36607"/>
                </a:lnTo>
                <a:cubicBezTo>
                  <a:pt x="84781" y="36604"/>
                  <a:pt x="84084" y="35907"/>
                  <a:pt x="84084" y="35048"/>
                </a:cubicBezTo>
                <a:lnTo>
                  <a:pt x="84084" y="1"/>
                </a:lnTo>
                <a:close/>
              </a:path>
            </a:pathLst>
          </a:custGeom>
          <a:solidFill>
            <a:srgbClr val="ADD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5760876" y="3907525"/>
            <a:ext cx="1175225" cy="515092"/>
          </a:xfrm>
          <a:custGeom>
            <a:rect b="b" l="l" r="r" t="t"/>
            <a:pathLst>
              <a:path extrusionOk="0" h="32058" w="73143">
                <a:moveTo>
                  <a:pt x="54091" y="1"/>
                </a:moveTo>
                <a:cubicBezTo>
                  <a:pt x="54104" y="237"/>
                  <a:pt x="54112" y="476"/>
                  <a:pt x="54112" y="715"/>
                </a:cubicBezTo>
                <a:cubicBezTo>
                  <a:pt x="54112" y="7504"/>
                  <a:pt x="48591" y="13027"/>
                  <a:pt x="41803" y="13027"/>
                </a:cubicBezTo>
                <a:lnTo>
                  <a:pt x="0" y="13027"/>
                </a:lnTo>
                <a:lnTo>
                  <a:pt x="0" y="32058"/>
                </a:lnTo>
                <a:lnTo>
                  <a:pt x="41803" y="32058"/>
                </a:lnTo>
                <a:cubicBezTo>
                  <a:pt x="59085" y="32058"/>
                  <a:pt x="73142" y="17997"/>
                  <a:pt x="73142" y="715"/>
                </a:cubicBezTo>
                <a:cubicBezTo>
                  <a:pt x="73142" y="476"/>
                  <a:pt x="73129" y="240"/>
                  <a:pt x="73124"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4712873" y="3176871"/>
            <a:ext cx="2222939" cy="730670"/>
          </a:xfrm>
          <a:custGeom>
            <a:rect b="b" l="l" r="r" t="t"/>
            <a:pathLst>
              <a:path extrusionOk="0" h="45475" w="138350">
                <a:moveTo>
                  <a:pt x="34" y="0"/>
                </a:moveTo>
                <a:cubicBezTo>
                  <a:pt x="18" y="409"/>
                  <a:pt x="0" y="820"/>
                  <a:pt x="0" y="1234"/>
                </a:cubicBezTo>
                <a:cubicBezTo>
                  <a:pt x="0" y="19234"/>
                  <a:pt x="14647" y="33880"/>
                  <a:pt x="32646" y="33880"/>
                </a:cubicBezTo>
                <a:lnTo>
                  <a:pt x="107025" y="33880"/>
                </a:lnTo>
                <a:cubicBezTo>
                  <a:pt x="113574" y="33880"/>
                  <a:pt x="118943" y="39020"/>
                  <a:pt x="119313" y="45475"/>
                </a:cubicBezTo>
                <a:lnTo>
                  <a:pt x="138349" y="45475"/>
                </a:lnTo>
                <a:cubicBezTo>
                  <a:pt x="137966" y="28524"/>
                  <a:pt x="124068" y="14850"/>
                  <a:pt x="107025" y="14850"/>
                </a:cubicBezTo>
                <a:lnTo>
                  <a:pt x="32649" y="14850"/>
                </a:lnTo>
                <a:cubicBezTo>
                  <a:pt x="25140" y="14850"/>
                  <a:pt x="19031" y="8743"/>
                  <a:pt x="19031" y="1234"/>
                </a:cubicBezTo>
                <a:cubicBezTo>
                  <a:pt x="19031" y="818"/>
                  <a:pt x="19054" y="406"/>
                  <a:pt x="19090"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4713403" y="2672159"/>
            <a:ext cx="1439777" cy="504728"/>
          </a:xfrm>
          <a:custGeom>
            <a:rect b="b" l="l" r="r" t="t"/>
            <a:pathLst>
              <a:path extrusionOk="0" h="31413" w="89608">
                <a:moveTo>
                  <a:pt x="32616" y="0"/>
                </a:moveTo>
                <a:cubicBezTo>
                  <a:pt x="15028" y="0"/>
                  <a:pt x="654" y="13981"/>
                  <a:pt x="1" y="31410"/>
                </a:cubicBezTo>
                <a:lnTo>
                  <a:pt x="19057" y="31412"/>
                </a:lnTo>
                <a:cubicBezTo>
                  <a:pt x="19684" y="24480"/>
                  <a:pt x="25524" y="19031"/>
                  <a:pt x="32616" y="19031"/>
                </a:cubicBezTo>
                <a:lnTo>
                  <a:pt x="89607" y="19031"/>
                </a:lnTo>
                <a:lnTo>
                  <a:pt x="89607"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5758096" y="1815777"/>
            <a:ext cx="1160893" cy="1162210"/>
          </a:xfrm>
          <a:custGeom>
            <a:rect b="b" l="l" r="r" t="t"/>
            <a:pathLst>
              <a:path extrusionOk="0" h="72333" w="72251">
                <a:moveTo>
                  <a:pt x="1" y="0"/>
                </a:moveTo>
                <a:lnTo>
                  <a:pt x="1" y="18812"/>
                </a:lnTo>
                <a:cubicBezTo>
                  <a:pt x="1" y="30165"/>
                  <a:pt x="9237" y="39399"/>
                  <a:pt x="20587" y="39399"/>
                </a:cubicBezTo>
                <a:lnTo>
                  <a:pt x="46203" y="39399"/>
                </a:lnTo>
                <a:cubicBezTo>
                  <a:pt x="50070" y="39399"/>
                  <a:pt x="53192" y="42554"/>
                  <a:pt x="53153" y="46421"/>
                </a:cubicBezTo>
                <a:cubicBezTo>
                  <a:pt x="53115" y="50214"/>
                  <a:pt x="49996" y="53302"/>
                  <a:pt x="46203" y="53302"/>
                </a:cubicBezTo>
                <a:lnTo>
                  <a:pt x="24588" y="53302"/>
                </a:lnTo>
                <a:lnTo>
                  <a:pt x="24588" y="72333"/>
                </a:lnTo>
                <a:lnTo>
                  <a:pt x="46203" y="72333"/>
                </a:lnTo>
                <a:cubicBezTo>
                  <a:pt x="60384" y="72333"/>
                  <a:pt x="72040" y="60792"/>
                  <a:pt x="72181" y="46611"/>
                </a:cubicBezTo>
                <a:cubicBezTo>
                  <a:pt x="72251" y="39622"/>
                  <a:pt x="69582" y="33040"/>
                  <a:pt x="64665" y="28072"/>
                </a:cubicBezTo>
                <a:cubicBezTo>
                  <a:pt x="59746" y="23107"/>
                  <a:pt x="53189" y="20371"/>
                  <a:pt x="46203" y="20371"/>
                </a:cubicBezTo>
                <a:lnTo>
                  <a:pt x="20590" y="20371"/>
                </a:lnTo>
                <a:cubicBezTo>
                  <a:pt x="19731" y="20371"/>
                  <a:pt x="19034" y="19674"/>
                  <a:pt x="19034" y="18815"/>
                </a:cubicBezTo>
                <a:lnTo>
                  <a:pt x="19034"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4840529" y="1559500"/>
            <a:ext cx="1967739" cy="2735283"/>
          </a:xfrm>
          <a:custGeom>
            <a:rect b="b" l="l" r="r" t="t"/>
            <a:pathLst>
              <a:path extrusionOk="0" h="170237" w="122467">
                <a:moveTo>
                  <a:pt x="66624" y="0"/>
                </a:moveTo>
                <a:cubicBezTo>
                  <a:pt x="65763" y="0"/>
                  <a:pt x="65066" y="697"/>
                  <a:pt x="65066" y="1559"/>
                </a:cubicBezTo>
                <a:lnTo>
                  <a:pt x="65066" y="8483"/>
                </a:lnTo>
                <a:cubicBezTo>
                  <a:pt x="65064" y="9345"/>
                  <a:pt x="65763" y="10041"/>
                  <a:pt x="66622" y="10041"/>
                </a:cubicBezTo>
                <a:lnTo>
                  <a:pt x="66624" y="10041"/>
                </a:lnTo>
                <a:cubicBezTo>
                  <a:pt x="67486" y="10041"/>
                  <a:pt x="68183" y="9345"/>
                  <a:pt x="68183" y="8483"/>
                </a:cubicBezTo>
                <a:lnTo>
                  <a:pt x="68183" y="1559"/>
                </a:lnTo>
                <a:cubicBezTo>
                  <a:pt x="68183" y="697"/>
                  <a:pt x="67486" y="0"/>
                  <a:pt x="66624" y="0"/>
                </a:cubicBezTo>
                <a:close/>
                <a:moveTo>
                  <a:pt x="66624" y="13850"/>
                </a:moveTo>
                <a:cubicBezTo>
                  <a:pt x="65763" y="13850"/>
                  <a:pt x="65066" y="14549"/>
                  <a:pt x="65066" y="15410"/>
                </a:cubicBezTo>
                <a:lnTo>
                  <a:pt x="65066" y="22335"/>
                </a:lnTo>
                <a:cubicBezTo>
                  <a:pt x="65064" y="23196"/>
                  <a:pt x="65760" y="23896"/>
                  <a:pt x="66622" y="23896"/>
                </a:cubicBezTo>
                <a:lnTo>
                  <a:pt x="66624" y="23893"/>
                </a:lnTo>
                <a:cubicBezTo>
                  <a:pt x="67486" y="23893"/>
                  <a:pt x="68183" y="23196"/>
                  <a:pt x="68183" y="22335"/>
                </a:cubicBezTo>
                <a:lnTo>
                  <a:pt x="68183" y="15410"/>
                </a:lnTo>
                <a:cubicBezTo>
                  <a:pt x="68183" y="14549"/>
                  <a:pt x="67486" y="13850"/>
                  <a:pt x="66624" y="13850"/>
                </a:cubicBezTo>
                <a:close/>
                <a:moveTo>
                  <a:pt x="66624" y="27701"/>
                </a:moveTo>
                <a:cubicBezTo>
                  <a:pt x="65763" y="27701"/>
                  <a:pt x="65066" y="28401"/>
                  <a:pt x="65066" y="29262"/>
                </a:cubicBezTo>
                <a:lnTo>
                  <a:pt x="65066" y="34765"/>
                </a:lnTo>
                <a:cubicBezTo>
                  <a:pt x="65066" y="35305"/>
                  <a:pt x="65100" y="35845"/>
                  <a:pt x="65169" y="36382"/>
                </a:cubicBezTo>
                <a:cubicBezTo>
                  <a:pt x="65267" y="37159"/>
                  <a:pt x="65928" y="37743"/>
                  <a:pt x="66712" y="37743"/>
                </a:cubicBezTo>
                <a:lnTo>
                  <a:pt x="66712" y="37740"/>
                </a:lnTo>
                <a:cubicBezTo>
                  <a:pt x="67653" y="37740"/>
                  <a:pt x="68378" y="36917"/>
                  <a:pt x="68260" y="35984"/>
                </a:cubicBezTo>
                <a:cubicBezTo>
                  <a:pt x="68208" y="35580"/>
                  <a:pt x="68183" y="35171"/>
                  <a:pt x="68183" y="34762"/>
                </a:cubicBezTo>
                <a:lnTo>
                  <a:pt x="68183" y="29262"/>
                </a:lnTo>
                <a:cubicBezTo>
                  <a:pt x="68183" y="28401"/>
                  <a:pt x="67486" y="27701"/>
                  <a:pt x="66624" y="27701"/>
                </a:cubicBezTo>
                <a:close/>
                <a:moveTo>
                  <a:pt x="69637" y="40797"/>
                </a:moveTo>
                <a:cubicBezTo>
                  <a:pt x="69255" y="40797"/>
                  <a:pt x="68872" y="40937"/>
                  <a:pt x="68571" y="41219"/>
                </a:cubicBezTo>
                <a:cubicBezTo>
                  <a:pt x="67951" y="41803"/>
                  <a:pt x="67913" y="42777"/>
                  <a:pt x="68489" y="43407"/>
                </a:cubicBezTo>
                <a:cubicBezTo>
                  <a:pt x="70304" y="45344"/>
                  <a:pt x="72685" y="46660"/>
                  <a:pt x="75290" y="47164"/>
                </a:cubicBezTo>
                <a:cubicBezTo>
                  <a:pt x="75387" y="47182"/>
                  <a:pt x="75486" y="47192"/>
                  <a:pt x="75586" y="47192"/>
                </a:cubicBezTo>
                <a:lnTo>
                  <a:pt x="75586" y="47192"/>
                </a:lnTo>
                <a:cubicBezTo>
                  <a:pt x="76391" y="47190"/>
                  <a:pt x="77062" y="46580"/>
                  <a:pt x="77136" y="45781"/>
                </a:cubicBezTo>
                <a:cubicBezTo>
                  <a:pt x="77213" y="44981"/>
                  <a:pt x="76668" y="44256"/>
                  <a:pt x="75881" y="44104"/>
                </a:cubicBezTo>
                <a:cubicBezTo>
                  <a:pt x="74896" y="43914"/>
                  <a:pt x="73950" y="43569"/>
                  <a:pt x="73073" y="43081"/>
                </a:cubicBezTo>
                <a:cubicBezTo>
                  <a:pt x="72215" y="42600"/>
                  <a:pt x="71433" y="41991"/>
                  <a:pt x="70759" y="41273"/>
                </a:cubicBezTo>
                <a:cubicBezTo>
                  <a:pt x="70454" y="40957"/>
                  <a:pt x="70046" y="40797"/>
                  <a:pt x="69637" y="40797"/>
                </a:cubicBezTo>
                <a:close/>
                <a:moveTo>
                  <a:pt x="75586" y="47192"/>
                </a:moveTo>
                <a:cubicBezTo>
                  <a:pt x="75586" y="47192"/>
                  <a:pt x="75586" y="47192"/>
                  <a:pt x="75586" y="47192"/>
                </a:cubicBezTo>
                <a:lnTo>
                  <a:pt x="75588" y="47192"/>
                </a:lnTo>
                <a:cubicBezTo>
                  <a:pt x="75587" y="47192"/>
                  <a:pt x="75587" y="47192"/>
                  <a:pt x="75586" y="47192"/>
                </a:cubicBezTo>
                <a:close/>
                <a:moveTo>
                  <a:pt x="82500" y="44276"/>
                </a:moveTo>
                <a:cubicBezTo>
                  <a:pt x="81639" y="44276"/>
                  <a:pt x="80942" y="44973"/>
                  <a:pt x="80942" y="45835"/>
                </a:cubicBezTo>
                <a:cubicBezTo>
                  <a:pt x="80942" y="46696"/>
                  <a:pt x="81639" y="47393"/>
                  <a:pt x="82500" y="47393"/>
                </a:cubicBezTo>
                <a:lnTo>
                  <a:pt x="89425" y="47393"/>
                </a:lnTo>
                <a:cubicBezTo>
                  <a:pt x="90286" y="47393"/>
                  <a:pt x="90983" y="46696"/>
                  <a:pt x="90983" y="45835"/>
                </a:cubicBezTo>
                <a:cubicBezTo>
                  <a:pt x="90983" y="44973"/>
                  <a:pt x="90286" y="44276"/>
                  <a:pt x="89425" y="44276"/>
                </a:cubicBezTo>
                <a:close/>
                <a:moveTo>
                  <a:pt x="96352" y="44276"/>
                </a:moveTo>
                <a:cubicBezTo>
                  <a:pt x="95490" y="44276"/>
                  <a:pt x="94794" y="44973"/>
                  <a:pt x="94794" y="45835"/>
                </a:cubicBezTo>
                <a:cubicBezTo>
                  <a:pt x="94794" y="46696"/>
                  <a:pt x="95490" y="47393"/>
                  <a:pt x="96352" y="47393"/>
                </a:cubicBezTo>
                <a:lnTo>
                  <a:pt x="103276" y="47393"/>
                </a:lnTo>
                <a:cubicBezTo>
                  <a:pt x="104138" y="47393"/>
                  <a:pt x="104837" y="46696"/>
                  <a:pt x="104837" y="45835"/>
                </a:cubicBezTo>
                <a:cubicBezTo>
                  <a:pt x="104837" y="44973"/>
                  <a:pt x="104138" y="44276"/>
                  <a:pt x="103276" y="44276"/>
                </a:cubicBezTo>
                <a:close/>
                <a:moveTo>
                  <a:pt x="110004" y="45692"/>
                </a:moveTo>
                <a:cubicBezTo>
                  <a:pt x="109408" y="45692"/>
                  <a:pt x="108838" y="46036"/>
                  <a:pt x="108579" y="46616"/>
                </a:cubicBezTo>
                <a:cubicBezTo>
                  <a:pt x="108229" y="47403"/>
                  <a:pt x="108584" y="48324"/>
                  <a:pt x="109371" y="48673"/>
                </a:cubicBezTo>
                <a:cubicBezTo>
                  <a:pt x="111284" y="49530"/>
                  <a:pt x="112999" y="50777"/>
                  <a:pt x="114400" y="52338"/>
                </a:cubicBezTo>
                <a:cubicBezTo>
                  <a:pt x="114695" y="52666"/>
                  <a:pt x="115117" y="52854"/>
                  <a:pt x="115558" y="52854"/>
                </a:cubicBezTo>
                <a:lnTo>
                  <a:pt x="115558" y="52854"/>
                </a:lnTo>
                <a:cubicBezTo>
                  <a:pt x="116175" y="52854"/>
                  <a:pt x="116730" y="52492"/>
                  <a:pt x="116982" y="51929"/>
                </a:cubicBezTo>
                <a:cubicBezTo>
                  <a:pt x="117231" y="51368"/>
                  <a:pt x="117128" y="50710"/>
                  <a:pt x="116717" y="50255"/>
                </a:cubicBezTo>
                <a:cubicBezTo>
                  <a:pt x="115022" y="48367"/>
                  <a:pt x="112952" y="46861"/>
                  <a:pt x="110638" y="45827"/>
                </a:cubicBezTo>
                <a:cubicBezTo>
                  <a:pt x="110432" y="45735"/>
                  <a:pt x="110216" y="45692"/>
                  <a:pt x="110004" y="45692"/>
                </a:cubicBezTo>
                <a:close/>
                <a:moveTo>
                  <a:pt x="115558" y="52854"/>
                </a:moveTo>
                <a:cubicBezTo>
                  <a:pt x="115558" y="52854"/>
                  <a:pt x="115558" y="52854"/>
                  <a:pt x="115557" y="52854"/>
                </a:cubicBezTo>
                <a:lnTo>
                  <a:pt x="115560" y="52854"/>
                </a:lnTo>
                <a:cubicBezTo>
                  <a:pt x="115559" y="52854"/>
                  <a:pt x="115559" y="52854"/>
                  <a:pt x="115558" y="52854"/>
                </a:cubicBezTo>
                <a:close/>
                <a:moveTo>
                  <a:pt x="118985" y="55696"/>
                </a:moveTo>
                <a:cubicBezTo>
                  <a:pt x="118827" y="55696"/>
                  <a:pt x="118667" y="55720"/>
                  <a:pt x="118509" y="55770"/>
                </a:cubicBezTo>
                <a:cubicBezTo>
                  <a:pt x="117689" y="56035"/>
                  <a:pt x="117239" y="56912"/>
                  <a:pt x="117501" y="57732"/>
                </a:cubicBezTo>
                <a:cubicBezTo>
                  <a:pt x="117974" y="59208"/>
                  <a:pt x="118216" y="60746"/>
                  <a:pt x="118213" y="62297"/>
                </a:cubicBezTo>
                <a:lnTo>
                  <a:pt x="118213" y="62448"/>
                </a:lnTo>
                <a:cubicBezTo>
                  <a:pt x="118211" y="62942"/>
                  <a:pt x="118180" y="63438"/>
                  <a:pt x="118129" y="63924"/>
                </a:cubicBezTo>
                <a:cubicBezTo>
                  <a:pt x="118036" y="64780"/>
                  <a:pt x="118653" y="65549"/>
                  <a:pt x="119509" y="65642"/>
                </a:cubicBezTo>
                <a:cubicBezTo>
                  <a:pt x="119566" y="65650"/>
                  <a:pt x="119622" y="65652"/>
                  <a:pt x="119679" y="65652"/>
                </a:cubicBezTo>
                <a:cubicBezTo>
                  <a:pt x="120474" y="65650"/>
                  <a:pt x="121140" y="65050"/>
                  <a:pt x="121227" y="64261"/>
                </a:cubicBezTo>
                <a:cubicBezTo>
                  <a:pt x="121289" y="63675"/>
                  <a:pt x="121325" y="63076"/>
                  <a:pt x="121330" y="62482"/>
                </a:cubicBezTo>
                <a:lnTo>
                  <a:pt x="121330" y="62474"/>
                </a:lnTo>
                <a:lnTo>
                  <a:pt x="121330" y="62297"/>
                </a:lnTo>
                <a:cubicBezTo>
                  <a:pt x="121332" y="60425"/>
                  <a:pt x="121042" y="58560"/>
                  <a:pt x="120468" y="56778"/>
                </a:cubicBezTo>
                <a:cubicBezTo>
                  <a:pt x="120257" y="56116"/>
                  <a:pt x="119643" y="55696"/>
                  <a:pt x="118985" y="55696"/>
                </a:cubicBezTo>
                <a:close/>
                <a:moveTo>
                  <a:pt x="117523" y="69061"/>
                </a:moveTo>
                <a:cubicBezTo>
                  <a:pt x="116988" y="69061"/>
                  <a:pt x="116467" y="69337"/>
                  <a:pt x="116177" y="69831"/>
                </a:cubicBezTo>
                <a:cubicBezTo>
                  <a:pt x="115115" y="71641"/>
                  <a:pt x="113685" y="73207"/>
                  <a:pt x="111980" y="74428"/>
                </a:cubicBezTo>
                <a:cubicBezTo>
                  <a:pt x="111428" y="74822"/>
                  <a:pt x="111196" y="75526"/>
                  <a:pt x="111402" y="76172"/>
                </a:cubicBezTo>
                <a:cubicBezTo>
                  <a:pt x="111610" y="76817"/>
                  <a:pt x="112209" y="77254"/>
                  <a:pt x="112888" y="77254"/>
                </a:cubicBezTo>
                <a:cubicBezTo>
                  <a:pt x="113212" y="77254"/>
                  <a:pt x="113531" y="77151"/>
                  <a:pt x="113793" y="76964"/>
                </a:cubicBezTo>
                <a:cubicBezTo>
                  <a:pt x="115855" y="75488"/>
                  <a:pt x="117583" y="73595"/>
                  <a:pt x="118867" y="71409"/>
                </a:cubicBezTo>
                <a:cubicBezTo>
                  <a:pt x="119301" y="70666"/>
                  <a:pt x="119052" y="69710"/>
                  <a:pt x="118309" y="69275"/>
                </a:cubicBezTo>
                <a:cubicBezTo>
                  <a:pt x="118062" y="69130"/>
                  <a:pt x="117791" y="69061"/>
                  <a:pt x="117523" y="69061"/>
                </a:cubicBezTo>
                <a:close/>
                <a:moveTo>
                  <a:pt x="30422" y="77205"/>
                </a:moveTo>
                <a:cubicBezTo>
                  <a:pt x="29561" y="77205"/>
                  <a:pt x="28862" y="77902"/>
                  <a:pt x="28862" y="78763"/>
                </a:cubicBezTo>
                <a:cubicBezTo>
                  <a:pt x="28862" y="79625"/>
                  <a:pt x="29561" y="80324"/>
                  <a:pt x="30422" y="80324"/>
                </a:cubicBezTo>
                <a:lnTo>
                  <a:pt x="37347" y="80324"/>
                </a:lnTo>
                <a:cubicBezTo>
                  <a:pt x="38208" y="80324"/>
                  <a:pt x="38905" y="79625"/>
                  <a:pt x="38905" y="78763"/>
                </a:cubicBezTo>
                <a:cubicBezTo>
                  <a:pt x="38905" y="77902"/>
                  <a:pt x="38208" y="77205"/>
                  <a:pt x="37347" y="77205"/>
                </a:cubicBezTo>
                <a:close/>
                <a:moveTo>
                  <a:pt x="44274" y="77205"/>
                </a:moveTo>
                <a:cubicBezTo>
                  <a:pt x="43413" y="77205"/>
                  <a:pt x="42716" y="77902"/>
                  <a:pt x="42716" y="78763"/>
                </a:cubicBezTo>
                <a:cubicBezTo>
                  <a:pt x="42716" y="79625"/>
                  <a:pt x="43413" y="80324"/>
                  <a:pt x="44274" y="80324"/>
                </a:cubicBezTo>
                <a:lnTo>
                  <a:pt x="51199" y="80324"/>
                </a:lnTo>
                <a:cubicBezTo>
                  <a:pt x="52060" y="80324"/>
                  <a:pt x="52757" y="79625"/>
                  <a:pt x="52757" y="78763"/>
                </a:cubicBezTo>
                <a:cubicBezTo>
                  <a:pt x="52757" y="77902"/>
                  <a:pt x="52060" y="77205"/>
                  <a:pt x="51199" y="77205"/>
                </a:cubicBezTo>
                <a:close/>
                <a:moveTo>
                  <a:pt x="58126" y="77205"/>
                </a:moveTo>
                <a:cubicBezTo>
                  <a:pt x="57265" y="77205"/>
                  <a:pt x="56568" y="77902"/>
                  <a:pt x="56568" y="78763"/>
                </a:cubicBezTo>
                <a:cubicBezTo>
                  <a:pt x="56568" y="79625"/>
                  <a:pt x="57265" y="80324"/>
                  <a:pt x="58126" y="80324"/>
                </a:cubicBezTo>
                <a:lnTo>
                  <a:pt x="65051" y="80324"/>
                </a:lnTo>
                <a:cubicBezTo>
                  <a:pt x="65912" y="80324"/>
                  <a:pt x="66609" y="79625"/>
                  <a:pt x="66609" y="78763"/>
                </a:cubicBezTo>
                <a:cubicBezTo>
                  <a:pt x="66609" y="77902"/>
                  <a:pt x="65912" y="77205"/>
                  <a:pt x="65051" y="77205"/>
                </a:cubicBezTo>
                <a:close/>
                <a:moveTo>
                  <a:pt x="71978" y="77205"/>
                </a:moveTo>
                <a:cubicBezTo>
                  <a:pt x="71117" y="77205"/>
                  <a:pt x="70420" y="77902"/>
                  <a:pt x="70420" y="78763"/>
                </a:cubicBezTo>
                <a:cubicBezTo>
                  <a:pt x="70420" y="79625"/>
                  <a:pt x="71117" y="80324"/>
                  <a:pt x="71978" y="80324"/>
                </a:cubicBezTo>
                <a:lnTo>
                  <a:pt x="78903" y="80324"/>
                </a:lnTo>
                <a:cubicBezTo>
                  <a:pt x="79764" y="80324"/>
                  <a:pt x="80463" y="79625"/>
                  <a:pt x="80463" y="78763"/>
                </a:cubicBezTo>
                <a:cubicBezTo>
                  <a:pt x="80463" y="77902"/>
                  <a:pt x="79764" y="77205"/>
                  <a:pt x="78903" y="77205"/>
                </a:cubicBezTo>
                <a:close/>
                <a:moveTo>
                  <a:pt x="85830" y="77205"/>
                </a:moveTo>
                <a:cubicBezTo>
                  <a:pt x="84968" y="77205"/>
                  <a:pt x="84269" y="77902"/>
                  <a:pt x="84269" y="78763"/>
                </a:cubicBezTo>
                <a:cubicBezTo>
                  <a:pt x="84269" y="79625"/>
                  <a:pt x="84968" y="80324"/>
                  <a:pt x="85830" y="80324"/>
                </a:cubicBezTo>
                <a:lnTo>
                  <a:pt x="92754" y="80324"/>
                </a:lnTo>
                <a:cubicBezTo>
                  <a:pt x="93616" y="80324"/>
                  <a:pt x="94313" y="79625"/>
                  <a:pt x="94313" y="78763"/>
                </a:cubicBezTo>
                <a:cubicBezTo>
                  <a:pt x="94313" y="77902"/>
                  <a:pt x="93616" y="77205"/>
                  <a:pt x="92754" y="77205"/>
                </a:cubicBezTo>
                <a:close/>
                <a:moveTo>
                  <a:pt x="106629" y="76869"/>
                </a:moveTo>
                <a:cubicBezTo>
                  <a:pt x="106513" y="76869"/>
                  <a:pt x="106395" y="76882"/>
                  <a:pt x="106277" y="76910"/>
                </a:cubicBezTo>
                <a:cubicBezTo>
                  <a:pt x="105300" y="77108"/>
                  <a:pt x="104305" y="77205"/>
                  <a:pt x="103310" y="77205"/>
                </a:cubicBezTo>
                <a:lnTo>
                  <a:pt x="99682" y="77205"/>
                </a:lnTo>
                <a:cubicBezTo>
                  <a:pt x="98820" y="77205"/>
                  <a:pt x="98123" y="77902"/>
                  <a:pt x="98123" y="78763"/>
                </a:cubicBezTo>
                <a:cubicBezTo>
                  <a:pt x="98123" y="79625"/>
                  <a:pt x="98820" y="80324"/>
                  <a:pt x="99682" y="80324"/>
                </a:cubicBezTo>
                <a:lnTo>
                  <a:pt x="103310" y="80324"/>
                </a:lnTo>
                <a:cubicBezTo>
                  <a:pt x="104513" y="80322"/>
                  <a:pt x="105714" y="80203"/>
                  <a:pt x="106894" y="79964"/>
                </a:cubicBezTo>
                <a:cubicBezTo>
                  <a:pt x="107758" y="79815"/>
                  <a:pt x="108332" y="78979"/>
                  <a:pt x="108157" y="78121"/>
                </a:cubicBezTo>
                <a:cubicBezTo>
                  <a:pt x="108006" y="77378"/>
                  <a:pt x="107353" y="76869"/>
                  <a:pt x="106629" y="76869"/>
                </a:cubicBezTo>
                <a:close/>
                <a:moveTo>
                  <a:pt x="23501" y="77239"/>
                </a:moveTo>
                <a:cubicBezTo>
                  <a:pt x="23472" y="77239"/>
                  <a:pt x="23444" y="77240"/>
                  <a:pt x="23415" y="77241"/>
                </a:cubicBezTo>
                <a:cubicBezTo>
                  <a:pt x="20952" y="77365"/>
                  <a:pt x="18520" y="77861"/>
                  <a:pt x="16200" y="78709"/>
                </a:cubicBezTo>
                <a:cubicBezTo>
                  <a:pt x="15493" y="78972"/>
                  <a:pt x="15071" y="79702"/>
                  <a:pt x="15205" y="80445"/>
                </a:cubicBezTo>
                <a:cubicBezTo>
                  <a:pt x="15336" y="81188"/>
                  <a:pt x="15982" y="81731"/>
                  <a:pt x="16738" y="81731"/>
                </a:cubicBezTo>
                <a:cubicBezTo>
                  <a:pt x="16920" y="81731"/>
                  <a:pt x="17103" y="81700"/>
                  <a:pt x="17275" y="81636"/>
                </a:cubicBezTo>
                <a:cubicBezTo>
                  <a:pt x="19299" y="80895"/>
                  <a:pt x="21423" y="80461"/>
                  <a:pt x="23577" y="80353"/>
                </a:cubicBezTo>
                <a:cubicBezTo>
                  <a:pt x="24436" y="80309"/>
                  <a:pt x="25097" y="79576"/>
                  <a:pt x="25053" y="78717"/>
                </a:cubicBezTo>
                <a:cubicBezTo>
                  <a:pt x="25009" y="77884"/>
                  <a:pt x="24324" y="77239"/>
                  <a:pt x="23501" y="77239"/>
                </a:cubicBezTo>
                <a:close/>
                <a:moveTo>
                  <a:pt x="10673" y="81945"/>
                </a:moveTo>
                <a:cubicBezTo>
                  <a:pt x="10350" y="81945"/>
                  <a:pt x="10023" y="82045"/>
                  <a:pt x="9744" y="82253"/>
                </a:cubicBezTo>
                <a:cubicBezTo>
                  <a:pt x="7782" y="83747"/>
                  <a:pt x="6054" y="85529"/>
                  <a:pt x="4616" y="87534"/>
                </a:cubicBezTo>
                <a:cubicBezTo>
                  <a:pt x="4277" y="88010"/>
                  <a:pt x="4231" y="88635"/>
                  <a:pt x="4498" y="89154"/>
                </a:cubicBezTo>
                <a:cubicBezTo>
                  <a:pt x="4765" y="89674"/>
                  <a:pt x="5300" y="90000"/>
                  <a:pt x="5884" y="90000"/>
                </a:cubicBezTo>
                <a:cubicBezTo>
                  <a:pt x="6385" y="90000"/>
                  <a:pt x="6859" y="89759"/>
                  <a:pt x="7152" y="89350"/>
                </a:cubicBezTo>
                <a:cubicBezTo>
                  <a:pt x="8406" y="87596"/>
                  <a:pt x="9918" y="86038"/>
                  <a:pt x="11634" y="84732"/>
                </a:cubicBezTo>
                <a:cubicBezTo>
                  <a:pt x="12305" y="84204"/>
                  <a:pt x="12428" y="83238"/>
                  <a:pt x="11911" y="82559"/>
                </a:cubicBezTo>
                <a:cubicBezTo>
                  <a:pt x="11605" y="82157"/>
                  <a:pt x="11142" y="81945"/>
                  <a:pt x="10673" y="81945"/>
                </a:cubicBezTo>
                <a:close/>
                <a:moveTo>
                  <a:pt x="2753" y="93021"/>
                </a:moveTo>
                <a:cubicBezTo>
                  <a:pt x="2097" y="93021"/>
                  <a:pt x="1488" y="93438"/>
                  <a:pt x="1274" y="94096"/>
                </a:cubicBezTo>
                <a:cubicBezTo>
                  <a:pt x="494" y="96439"/>
                  <a:pt x="70" y="98884"/>
                  <a:pt x="19" y="101350"/>
                </a:cubicBezTo>
                <a:cubicBezTo>
                  <a:pt x="1" y="102212"/>
                  <a:pt x="682" y="102924"/>
                  <a:pt x="1544" y="102944"/>
                </a:cubicBezTo>
                <a:lnTo>
                  <a:pt x="1577" y="102944"/>
                </a:lnTo>
                <a:cubicBezTo>
                  <a:pt x="2426" y="102944"/>
                  <a:pt x="3117" y="102266"/>
                  <a:pt x="3138" y="101420"/>
                </a:cubicBezTo>
                <a:cubicBezTo>
                  <a:pt x="3182" y="99262"/>
                  <a:pt x="3549" y="97126"/>
                  <a:pt x="4231" y="95079"/>
                </a:cubicBezTo>
                <a:cubicBezTo>
                  <a:pt x="4506" y="94261"/>
                  <a:pt x="4066" y="93374"/>
                  <a:pt x="3246" y="93101"/>
                </a:cubicBezTo>
                <a:cubicBezTo>
                  <a:pt x="3082" y="93047"/>
                  <a:pt x="2916" y="93021"/>
                  <a:pt x="2753" y="93021"/>
                </a:cubicBezTo>
                <a:close/>
                <a:moveTo>
                  <a:pt x="2450" y="106669"/>
                </a:moveTo>
                <a:cubicBezTo>
                  <a:pt x="2309" y="106669"/>
                  <a:pt x="2165" y="106689"/>
                  <a:pt x="2022" y="106730"/>
                </a:cubicBezTo>
                <a:cubicBezTo>
                  <a:pt x="1194" y="106964"/>
                  <a:pt x="713" y="107825"/>
                  <a:pt x="950" y="108653"/>
                </a:cubicBezTo>
                <a:cubicBezTo>
                  <a:pt x="1623" y="111029"/>
                  <a:pt x="2654" y="113289"/>
                  <a:pt x="4002" y="115356"/>
                </a:cubicBezTo>
                <a:cubicBezTo>
                  <a:pt x="4288" y="115797"/>
                  <a:pt x="4779" y="116064"/>
                  <a:pt x="5303" y="116064"/>
                </a:cubicBezTo>
                <a:cubicBezTo>
                  <a:pt x="5306" y="116064"/>
                  <a:pt x="5308" y="116064"/>
                  <a:pt x="5311" y="116064"/>
                </a:cubicBezTo>
                <a:lnTo>
                  <a:pt x="5311" y="116064"/>
                </a:lnTo>
                <a:lnTo>
                  <a:pt x="5308" y="116066"/>
                </a:lnTo>
                <a:cubicBezTo>
                  <a:pt x="5881" y="116066"/>
                  <a:pt x="6406" y="115752"/>
                  <a:pt x="6679" y="115248"/>
                </a:cubicBezTo>
                <a:cubicBezTo>
                  <a:pt x="6951" y="114747"/>
                  <a:pt x="6925" y="114135"/>
                  <a:pt x="6612" y="113657"/>
                </a:cubicBezTo>
                <a:cubicBezTo>
                  <a:pt x="5434" y="111849"/>
                  <a:pt x="4537" y="109877"/>
                  <a:pt x="3948" y="107802"/>
                </a:cubicBezTo>
                <a:cubicBezTo>
                  <a:pt x="3752" y="107117"/>
                  <a:pt x="3128" y="106669"/>
                  <a:pt x="2450" y="106669"/>
                </a:cubicBezTo>
                <a:close/>
                <a:moveTo>
                  <a:pt x="9885" y="118104"/>
                </a:moveTo>
                <a:cubicBezTo>
                  <a:pt x="9439" y="118104"/>
                  <a:pt x="8997" y="118294"/>
                  <a:pt x="8689" y="118663"/>
                </a:cubicBezTo>
                <a:cubicBezTo>
                  <a:pt x="8137" y="119324"/>
                  <a:pt x="8226" y="120306"/>
                  <a:pt x="8887" y="120859"/>
                </a:cubicBezTo>
                <a:cubicBezTo>
                  <a:pt x="10782" y="122440"/>
                  <a:pt x="12901" y="123731"/>
                  <a:pt x="15179" y="124683"/>
                </a:cubicBezTo>
                <a:cubicBezTo>
                  <a:pt x="15370" y="124762"/>
                  <a:pt x="15575" y="124804"/>
                  <a:pt x="15781" y="124804"/>
                </a:cubicBezTo>
                <a:cubicBezTo>
                  <a:pt x="15783" y="124804"/>
                  <a:pt x="15785" y="124804"/>
                  <a:pt x="15787" y="124804"/>
                </a:cubicBezTo>
                <a:cubicBezTo>
                  <a:pt x="16527" y="124804"/>
                  <a:pt x="17162" y="124280"/>
                  <a:pt x="17309" y="123554"/>
                </a:cubicBezTo>
                <a:cubicBezTo>
                  <a:pt x="17455" y="122824"/>
                  <a:pt x="17067" y="122093"/>
                  <a:pt x="16383" y="121808"/>
                </a:cubicBezTo>
                <a:cubicBezTo>
                  <a:pt x="14393" y="120975"/>
                  <a:pt x="12539" y="119849"/>
                  <a:pt x="10883" y="118465"/>
                </a:cubicBezTo>
                <a:cubicBezTo>
                  <a:pt x="10591" y="118222"/>
                  <a:pt x="10237" y="118104"/>
                  <a:pt x="9885" y="118104"/>
                </a:cubicBezTo>
                <a:close/>
                <a:moveTo>
                  <a:pt x="22476" y="123362"/>
                </a:moveTo>
                <a:cubicBezTo>
                  <a:pt x="21682" y="123362"/>
                  <a:pt x="21004" y="123967"/>
                  <a:pt x="20926" y="124773"/>
                </a:cubicBezTo>
                <a:cubicBezTo>
                  <a:pt x="20844" y="125629"/>
                  <a:pt x="21474" y="126390"/>
                  <a:pt x="22330" y="126472"/>
                </a:cubicBezTo>
                <a:cubicBezTo>
                  <a:pt x="23112" y="126547"/>
                  <a:pt x="23912" y="126586"/>
                  <a:pt x="24704" y="126586"/>
                </a:cubicBezTo>
                <a:lnTo>
                  <a:pt x="29399" y="126586"/>
                </a:lnTo>
                <a:cubicBezTo>
                  <a:pt x="30260" y="126586"/>
                  <a:pt x="30957" y="125889"/>
                  <a:pt x="30957" y="125027"/>
                </a:cubicBezTo>
                <a:cubicBezTo>
                  <a:pt x="30957" y="124166"/>
                  <a:pt x="30260" y="123469"/>
                  <a:pt x="29399" y="123469"/>
                </a:cubicBezTo>
                <a:lnTo>
                  <a:pt x="24704" y="123469"/>
                </a:lnTo>
                <a:cubicBezTo>
                  <a:pt x="24009" y="123469"/>
                  <a:pt x="23310" y="123433"/>
                  <a:pt x="22626" y="123369"/>
                </a:cubicBezTo>
                <a:cubicBezTo>
                  <a:pt x="22576" y="123364"/>
                  <a:pt x="22525" y="123362"/>
                  <a:pt x="22476" y="123362"/>
                </a:cubicBezTo>
                <a:close/>
                <a:moveTo>
                  <a:pt x="36326" y="123466"/>
                </a:moveTo>
                <a:cubicBezTo>
                  <a:pt x="35465" y="123466"/>
                  <a:pt x="34768" y="124166"/>
                  <a:pt x="34768" y="125025"/>
                </a:cubicBezTo>
                <a:cubicBezTo>
                  <a:pt x="34768" y="125886"/>
                  <a:pt x="35465" y="126586"/>
                  <a:pt x="36326" y="126586"/>
                </a:cubicBezTo>
                <a:lnTo>
                  <a:pt x="43251" y="126586"/>
                </a:lnTo>
                <a:cubicBezTo>
                  <a:pt x="44112" y="126586"/>
                  <a:pt x="44809" y="125886"/>
                  <a:pt x="44809" y="125025"/>
                </a:cubicBezTo>
                <a:cubicBezTo>
                  <a:pt x="44809" y="124166"/>
                  <a:pt x="44112" y="123466"/>
                  <a:pt x="43251" y="123466"/>
                </a:cubicBezTo>
                <a:close/>
                <a:moveTo>
                  <a:pt x="50178" y="123466"/>
                </a:moveTo>
                <a:cubicBezTo>
                  <a:pt x="49317" y="123466"/>
                  <a:pt x="48620" y="124166"/>
                  <a:pt x="48620" y="125025"/>
                </a:cubicBezTo>
                <a:cubicBezTo>
                  <a:pt x="48620" y="125886"/>
                  <a:pt x="49317" y="126586"/>
                  <a:pt x="50178" y="126586"/>
                </a:cubicBezTo>
                <a:lnTo>
                  <a:pt x="57103" y="126586"/>
                </a:lnTo>
                <a:cubicBezTo>
                  <a:pt x="57964" y="126586"/>
                  <a:pt x="58661" y="125886"/>
                  <a:pt x="58661" y="125025"/>
                </a:cubicBezTo>
                <a:cubicBezTo>
                  <a:pt x="58661" y="124166"/>
                  <a:pt x="57964" y="123466"/>
                  <a:pt x="57103" y="123466"/>
                </a:cubicBezTo>
                <a:close/>
                <a:moveTo>
                  <a:pt x="64030" y="123466"/>
                </a:moveTo>
                <a:cubicBezTo>
                  <a:pt x="63169" y="123466"/>
                  <a:pt x="62472" y="124166"/>
                  <a:pt x="62472" y="125025"/>
                </a:cubicBezTo>
                <a:cubicBezTo>
                  <a:pt x="62472" y="125886"/>
                  <a:pt x="63169" y="126586"/>
                  <a:pt x="64030" y="126586"/>
                </a:cubicBezTo>
                <a:lnTo>
                  <a:pt x="70955" y="126586"/>
                </a:lnTo>
                <a:cubicBezTo>
                  <a:pt x="71816" y="126586"/>
                  <a:pt x="72515" y="125886"/>
                  <a:pt x="72515" y="125025"/>
                </a:cubicBezTo>
                <a:cubicBezTo>
                  <a:pt x="72515" y="124166"/>
                  <a:pt x="71816" y="123466"/>
                  <a:pt x="70955" y="123466"/>
                </a:cubicBezTo>
                <a:close/>
                <a:moveTo>
                  <a:pt x="77882" y="123466"/>
                </a:moveTo>
                <a:cubicBezTo>
                  <a:pt x="77020" y="123466"/>
                  <a:pt x="76324" y="124166"/>
                  <a:pt x="76324" y="125025"/>
                </a:cubicBezTo>
                <a:cubicBezTo>
                  <a:pt x="76324" y="125886"/>
                  <a:pt x="77020" y="126586"/>
                  <a:pt x="77882" y="126586"/>
                </a:cubicBezTo>
                <a:lnTo>
                  <a:pt x="84806" y="126586"/>
                </a:lnTo>
                <a:cubicBezTo>
                  <a:pt x="85668" y="126586"/>
                  <a:pt x="86367" y="125886"/>
                  <a:pt x="86367" y="125025"/>
                </a:cubicBezTo>
                <a:cubicBezTo>
                  <a:pt x="86367" y="124166"/>
                  <a:pt x="85668" y="123466"/>
                  <a:pt x="84806" y="123466"/>
                </a:cubicBezTo>
                <a:close/>
                <a:moveTo>
                  <a:pt x="91734" y="123466"/>
                </a:moveTo>
                <a:cubicBezTo>
                  <a:pt x="90872" y="123466"/>
                  <a:pt x="90175" y="124166"/>
                  <a:pt x="90175" y="125025"/>
                </a:cubicBezTo>
                <a:cubicBezTo>
                  <a:pt x="90175" y="125886"/>
                  <a:pt x="90872" y="126586"/>
                  <a:pt x="91734" y="126586"/>
                </a:cubicBezTo>
                <a:lnTo>
                  <a:pt x="98661" y="126586"/>
                </a:lnTo>
                <a:cubicBezTo>
                  <a:pt x="99520" y="126586"/>
                  <a:pt x="100219" y="125886"/>
                  <a:pt x="100219" y="125025"/>
                </a:cubicBezTo>
                <a:cubicBezTo>
                  <a:pt x="100219" y="124166"/>
                  <a:pt x="99520" y="123466"/>
                  <a:pt x="98661" y="123466"/>
                </a:cubicBezTo>
                <a:close/>
                <a:moveTo>
                  <a:pt x="105479" y="124421"/>
                </a:moveTo>
                <a:cubicBezTo>
                  <a:pt x="104813" y="124421"/>
                  <a:pt x="104195" y="124851"/>
                  <a:pt x="103989" y="125524"/>
                </a:cubicBezTo>
                <a:cubicBezTo>
                  <a:pt x="103737" y="126349"/>
                  <a:pt x="104205" y="127223"/>
                  <a:pt x="105030" y="127470"/>
                </a:cubicBezTo>
                <a:cubicBezTo>
                  <a:pt x="107085" y="128100"/>
                  <a:pt x="109023" y="129054"/>
                  <a:pt x="110774" y="130296"/>
                </a:cubicBezTo>
                <a:cubicBezTo>
                  <a:pt x="111037" y="130484"/>
                  <a:pt x="111353" y="130584"/>
                  <a:pt x="111674" y="130584"/>
                </a:cubicBezTo>
                <a:cubicBezTo>
                  <a:pt x="112353" y="130581"/>
                  <a:pt x="112955" y="130144"/>
                  <a:pt x="113161" y="129496"/>
                </a:cubicBezTo>
                <a:cubicBezTo>
                  <a:pt x="113366" y="128851"/>
                  <a:pt x="113130" y="128144"/>
                  <a:pt x="112574" y="127753"/>
                </a:cubicBezTo>
                <a:cubicBezTo>
                  <a:pt x="110553" y="126318"/>
                  <a:pt x="108314" y="125218"/>
                  <a:pt x="105945" y="124492"/>
                </a:cubicBezTo>
                <a:cubicBezTo>
                  <a:pt x="105790" y="124444"/>
                  <a:pt x="105634" y="124421"/>
                  <a:pt x="105479" y="124421"/>
                </a:cubicBezTo>
                <a:close/>
                <a:moveTo>
                  <a:pt x="116605" y="132284"/>
                </a:moveTo>
                <a:cubicBezTo>
                  <a:pt x="116282" y="132284"/>
                  <a:pt x="115955" y="132384"/>
                  <a:pt x="115675" y="132592"/>
                </a:cubicBezTo>
                <a:cubicBezTo>
                  <a:pt x="114986" y="133106"/>
                  <a:pt x="114842" y="134081"/>
                  <a:pt x="115357" y="134773"/>
                </a:cubicBezTo>
                <a:cubicBezTo>
                  <a:pt x="116637" y="136496"/>
                  <a:pt x="117637" y="138411"/>
                  <a:pt x="118316" y="140450"/>
                </a:cubicBezTo>
                <a:cubicBezTo>
                  <a:pt x="118527" y="141088"/>
                  <a:pt x="119124" y="141517"/>
                  <a:pt x="119795" y="141517"/>
                </a:cubicBezTo>
                <a:cubicBezTo>
                  <a:pt x="120857" y="141515"/>
                  <a:pt x="121608" y="140476"/>
                  <a:pt x="121273" y="139465"/>
                </a:cubicBezTo>
                <a:cubicBezTo>
                  <a:pt x="120489" y="137115"/>
                  <a:pt x="119337" y="134901"/>
                  <a:pt x="117856" y="132914"/>
                </a:cubicBezTo>
                <a:cubicBezTo>
                  <a:pt x="117551" y="132502"/>
                  <a:pt x="117081" y="132284"/>
                  <a:pt x="116605" y="132284"/>
                </a:cubicBezTo>
                <a:close/>
                <a:moveTo>
                  <a:pt x="120898" y="145205"/>
                </a:moveTo>
                <a:cubicBezTo>
                  <a:pt x="120039" y="145210"/>
                  <a:pt x="119342" y="145909"/>
                  <a:pt x="119347" y="146771"/>
                </a:cubicBezTo>
                <a:lnTo>
                  <a:pt x="119347" y="146850"/>
                </a:lnTo>
                <a:cubicBezTo>
                  <a:pt x="119350" y="148972"/>
                  <a:pt x="119018" y="151080"/>
                  <a:pt x="118368" y="153096"/>
                </a:cubicBezTo>
                <a:cubicBezTo>
                  <a:pt x="118041" y="154104"/>
                  <a:pt x="118792" y="155135"/>
                  <a:pt x="119849" y="155135"/>
                </a:cubicBezTo>
                <a:lnTo>
                  <a:pt x="119851" y="155135"/>
                </a:lnTo>
                <a:cubicBezTo>
                  <a:pt x="120528" y="155135"/>
                  <a:pt x="121124" y="154698"/>
                  <a:pt x="121332" y="154058"/>
                </a:cubicBezTo>
                <a:cubicBezTo>
                  <a:pt x="122083" y="151728"/>
                  <a:pt x="122466" y="149298"/>
                  <a:pt x="122464" y="146850"/>
                </a:cubicBezTo>
                <a:lnTo>
                  <a:pt x="122464" y="146758"/>
                </a:lnTo>
                <a:cubicBezTo>
                  <a:pt x="122461" y="145899"/>
                  <a:pt x="121764" y="145205"/>
                  <a:pt x="120906" y="145205"/>
                </a:cubicBezTo>
                <a:close/>
                <a:moveTo>
                  <a:pt x="116716" y="158158"/>
                </a:moveTo>
                <a:cubicBezTo>
                  <a:pt x="116235" y="158158"/>
                  <a:pt x="115761" y="158379"/>
                  <a:pt x="115457" y="158797"/>
                </a:cubicBezTo>
                <a:cubicBezTo>
                  <a:pt x="114187" y="160533"/>
                  <a:pt x="112652" y="162055"/>
                  <a:pt x="110908" y="163312"/>
                </a:cubicBezTo>
                <a:cubicBezTo>
                  <a:pt x="110358" y="163706"/>
                  <a:pt x="110126" y="164410"/>
                  <a:pt x="110335" y="165056"/>
                </a:cubicBezTo>
                <a:cubicBezTo>
                  <a:pt x="110543" y="165698"/>
                  <a:pt x="111142" y="166136"/>
                  <a:pt x="111821" y="166136"/>
                </a:cubicBezTo>
                <a:cubicBezTo>
                  <a:pt x="112148" y="166136"/>
                  <a:pt x="112466" y="166033"/>
                  <a:pt x="112731" y="165840"/>
                </a:cubicBezTo>
                <a:cubicBezTo>
                  <a:pt x="114742" y="164392"/>
                  <a:pt x="116511" y="162636"/>
                  <a:pt x="117972" y="160635"/>
                </a:cubicBezTo>
                <a:cubicBezTo>
                  <a:pt x="118481" y="159941"/>
                  <a:pt x="118329" y="158967"/>
                  <a:pt x="117632" y="158457"/>
                </a:cubicBezTo>
                <a:cubicBezTo>
                  <a:pt x="117355" y="158255"/>
                  <a:pt x="117034" y="158158"/>
                  <a:pt x="116716" y="158158"/>
                </a:cubicBezTo>
                <a:close/>
                <a:moveTo>
                  <a:pt x="57280" y="167118"/>
                </a:moveTo>
                <a:cubicBezTo>
                  <a:pt x="56419" y="167118"/>
                  <a:pt x="55722" y="167815"/>
                  <a:pt x="55722" y="168676"/>
                </a:cubicBezTo>
                <a:cubicBezTo>
                  <a:pt x="55722" y="169537"/>
                  <a:pt x="56419" y="170237"/>
                  <a:pt x="57280" y="170237"/>
                </a:cubicBezTo>
                <a:lnTo>
                  <a:pt x="64207" y="170237"/>
                </a:lnTo>
                <a:cubicBezTo>
                  <a:pt x="65066" y="170237"/>
                  <a:pt x="65766" y="169537"/>
                  <a:pt x="65766" y="168676"/>
                </a:cubicBezTo>
                <a:cubicBezTo>
                  <a:pt x="65766" y="167815"/>
                  <a:pt x="65066" y="167118"/>
                  <a:pt x="64207" y="167118"/>
                </a:cubicBezTo>
                <a:close/>
                <a:moveTo>
                  <a:pt x="71132" y="167118"/>
                </a:moveTo>
                <a:cubicBezTo>
                  <a:pt x="70271" y="167118"/>
                  <a:pt x="69574" y="167815"/>
                  <a:pt x="69574" y="168676"/>
                </a:cubicBezTo>
                <a:cubicBezTo>
                  <a:pt x="69574" y="169537"/>
                  <a:pt x="70271" y="170237"/>
                  <a:pt x="71132" y="170237"/>
                </a:cubicBezTo>
                <a:lnTo>
                  <a:pt x="78059" y="170237"/>
                </a:lnTo>
                <a:cubicBezTo>
                  <a:pt x="78918" y="170237"/>
                  <a:pt x="79617" y="169537"/>
                  <a:pt x="79617" y="168676"/>
                </a:cubicBezTo>
                <a:cubicBezTo>
                  <a:pt x="79617" y="167815"/>
                  <a:pt x="78918" y="167118"/>
                  <a:pt x="78059" y="167118"/>
                </a:cubicBezTo>
                <a:close/>
                <a:moveTo>
                  <a:pt x="84984" y="167118"/>
                </a:moveTo>
                <a:cubicBezTo>
                  <a:pt x="84122" y="167118"/>
                  <a:pt x="83426" y="167815"/>
                  <a:pt x="83426" y="168676"/>
                </a:cubicBezTo>
                <a:cubicBezTo>
                  <a:pt x="83426" y="169537"/>
                  <a:pt x="84122" y="170237"/>
                  <a:pt x="84984" y="170237"/>
                </a:cubicBezTo>
                <a:lnTo>
                  <a:pt x="91911" y="170237"/>
                </a:lnTo>
                <a:cubicBezTo>
                  <a:pt x="92772" y="170237"/>
                  <a:pt x="93469" y="169537"/>
                  <a:pt x="93469" y="168676"/>
                </a:cubicBezTo>
                <a:cubicBezTo>
                  <a:pt x="93469" y="167815"/>
                  <a:pt x="92772" y="167118"/>
                  <a:pt x="91911" y="167118"/>
                </a:cubicBezTo>
                <a:close/>
                <a:moveTo>
                  <a:pt x="105658" y="166109"/>
                </a:moveTo>
                <a:cubicBezTo>
                  <a:pt x="105503" y="166109"/>
                  <a:pt x="105345" y="166132"/>
                  <a:pt x="105190" y="166182"/>
                </a:cubicBezTo>
                <a:cubicBezTo>
                  <a:pt x="103220" y="166802"/>
                  <a:pt x="101169" y="167118"/>
                  <a:pt x="99108" y="167118"/>
                </a:cubicBezTo>
                <a:cubicBezTo>
                  <a:pt x="99099" y="167118"/>
                  <a:pt x="99091" y="167118"/>
                  <a:pt x="99083" y="167118"/>
                </a:cubicBezTo>
                <a:lnTo>
                  <a:pt x="98836" y="167118"/>
                </a:lnTo>
                <a:cubicBezTo>
                  <a:pt x="97974" y="167118"/>
                  <a:pt x="97277" y="167815"/>
                  <a:pt x="97277" y="168676"/>
                </a:cubicBezTo>
                <a:cubicBezTo>
                  <a:pt x="97277" y="169537"/>
                  <a:pt x="97974" y="170237"/>
                  <a:pt x="98836" y="170237"/>
                </a:cubicBezTo>
                <a:lnTo>
                  <a:pt x="99083" y="170237"/>
                </a:lnTo>
                <a:cubicBezTo>
                  <a:pt x="101471" y="170237"/>
                  <a:pt x="103847" y="169872"/>
                  <a:pt x="106128" y="169154"/>
                </a:cubicBezTo>
                <a:cubicBezTo>
                  <a:pt x="106948" y="168895"/>
                  <a:pt x="107403" y="168020"/>
                  <a:pt x="107144" y="167200"/>
                </a:cubicBezTo>
                <a:cubicBezTo>
                  <a:pt x="106933" y="166536"/>
                  <a:pt x="106320" y="166109"/>
                  <a:pt x="105658" y="16610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6341796" y="3471880"/>
            <a:ext cx="811746" cy="811746"/>
          </a:xfrm>
          <a:custGeom>
            <a:rect b="b" l="l" r="r" t="t"/>
            <a:pathLst>
              <a:path extrusionOk="0" h="50521" w="50521">
                <a:moveTo>
                  <a:pt x="25259" y="1"/>
                </a:moveTo>
                <a:cubicBezTo>
                  <a:pt x="18561" y="1"/>
                  <a:pt x="12135" y="2662"/>
                  <a:pt x="7399" y="7401"/>
                </a:cubicBezTo>
                <a:cubicBezTo>
                  <a:pt x="2662" y="12138"/>
                  <a:pt x="1" y="18564"/>
                  <a:pt x="1" y="25262"/>
                </a:cubicBezTo>
                <a:cubicBezTo>
                  <a:pt x="1" y="31960"/>
                  <a:pt x="2662" y="38386"/>
                  <a:pt x="7399" y="43123"/>
                </a:cubicBezTo>
                <a:cubicBezTo>
                  <a:pt x="12135" y="47862"/>
                  <a:pt x="18561" y="50520"/>
                  <a:pt x="25259" y="50520"/>
                </a:cubicBezTo>
                <a:cubicBezTo>
                  <a:pt x="31960" y="50520"/>
                  <a:pt x="38383" y="47862"/>
                  <a:pt x="43122" y="43123"/>
                </a:cubicBezTo>
                <a:cubicBezTo>
                  <a:pt x="47859" y="38386"/>
                  <a:pt x="50520" y="31960"/>
                  <a:pt x="50520" y="25262"/>
                </a:cubicBezTo>
                <a:cubicBezTo>
                  <a:pt x="50520" y="18564"/>
                  <a:pt x="47859" y="12138"/>
                  <a:pt x="43122" y="7401"/>
                </a:cubicBezTo>
                <a:cubicBezTo>
                  <a:pt x="38383" y="2662"/>
                  <a:pt x="31960" y="1"/>
                  <a:pt x="25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6444387" y="3574519"/>
            <a:ext cx="606516" cy="606516"/>
          </a:xfrm>
          <a:custGeom>
            <a:rect b="b" l="l" r="r" t="t"/>
            <a:pathLst>
              <a:path extrusionOk="0" h="37748" w="37748">
                <a:moveTo>
                  <a:pt x="18874" y="0"/>
                </a:moveTo>
                <a:cubicBezTo>
                  <a:pt x="13870" y="0"/>
                  <a:pt x="9070" y="1988"/>
                  <a:pt x="5529" y="5529"/>
                </a:cubicBezTo>
                <a:cubicBezTo>
                  <a:pt x="1991" y="9067"/>
                  <a:pt x="1" y="13868"/>
                  <a:pt x="1" y="18874"/>
                </a:cubicBezTo>
                <a:cubicBezTo>
                  <a:pt x="1" y="23880"/>
                  <a:pt x="1991" y="28681"/>
                  <a:pt x="5529" y="32219"/>
                </a:cubicBezTo>
                <a:cubicBezTo>
                  <a:pt x="9070" y="35760"/>
                  <a:pt x="13870" y="37748"/>
                  <a:pt x="18874" y="37748"/>
                </a:cubicBezTo>
                <a:cubicBezTo>
                  <a:pt x="23881" y="37748"/>
                  <a:pt x="28681" y="35760"/>
                  <a:pt x="32220" y="32219"/>
                </a:cubicBezTo>
                <a:cubicBezTo>
                  <a:pt x="35760" y="28681"/>
                  <a:pt x="37748" y="23880"/>
                  <a:pt x="37748" y="18874"/>
                </a:cubicBezTo>
                <a:cubicBezTo>
                  <a:pt x="37748" y="13868"/>
                  <a:pt x="35760" y="9067"/>
                  <a:pt x="32220" y="5529"/>
                </a:cubicBezTo>
                <a:cubicBezTo>
                  <a:pt x="28681" y="1988"/>
                  <a:pt x="23881" y="0"/>
                  <a:pt x="188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5181996" y="3863853"/>
            <a:ext cx="811746" cy="811746"/>
          </a:xfrm>
          <a:custGeom>
            <a:rect b="b" l="l" r="r" t="t"/>
            <a:pathLst>
              <a:path extrusionOk="0" h="50521" w="50521">
                <a:moveTo>
                  <a:pt x="25262" y="1"/>
                </a:moveTo>
                <a:cubicBezTo>
                  <a:pt x="18564" y="1"/>
                  <a:pt x="12138" y="2662"/>
                  <a:pt x="7401" y="7398"/>
                </a:cubicBezTo>
                <a:cubicBezTo>
                  <a:pt x="2662" y="12135"/>
                  <a:pt x="1" y="18561"/>
                  <a:pt x="1" y="25259"/>
                </a:cubicBezTo>
                <a:cubicBezTo>
                  <a:pt x="1" y="31960"/>
                  <a:pt x="2662" y="38383"/>
                  <a:pt x="7401" y="43122"/>
                </a:cubicBezTo>
                <a:cubicBezTo>
                  <a:pt x="12138" y="47859"/>
                  <a:pt x="18564" y="50520"/>
                  <a:pt x="25262" y="50520"/>
                </a:cubicBezTo>
                <a:cubicBezTo>
                  <a:pt x="31960" y="50520"/>
                  <a:pt x="38386" y="47859"/>
                  <a:pt x="43122" y="43122"/>
                </a:cubicBezTo>
                <a:cubicBezTo>
                  <a:pt x="47861" y="38383"/>
                  <a:pt x="50520" y="31960"/>
                  <a:pt x="50520" y="25259"/>
                </a:cubicBezTo>
                <a:cubicBezTo>
                  <a:pt x="50520" y="18561"/>
                  <a:pt x="47861" y="12135"/>
                  <a:pt x="43122" y="7398"/>
                </a:cubicBezTo>
                <a:cubicBezTo>
                  <a:pt x="38386" y="2662"/>
                  <a:pt x="31960" y="1"/>
                  <a:pt x="252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5284635" y="3966444"/>
            <a:ext cx="606516" cy="606516"/>
          </a:xfrm>
          <a:custGeom>
            <a:rect b="b" l="l" r="r" t="t"/>
            <a:pathLst>
              <a:path extrusionOk="0" h="37748" w="37748">
                <a:moveTo>
                  <a:pt x="18874" y="0"/>
                </a:moveTo>
                <a:cubicBezTo>
                  <a:pt x="13867" y="0"/>
                  <a:pt x="9067" y="1991"/>
                  <a:pt x="5529" y="5529"/>
                </a:cubicBezTo>
                <a:cubicBezTo>
                  <a:pt x="1988" y="9069"/>
                  <a:pt x="0" y="13870"/>
                  <a:pt x="0" y="18874"/>
                </a:cubicBezTo>
                <a:cubicBezTo>
                  <a:pt x="0" y="23880"/>
                  <a:pt x="1988" y="28681"/>
                  <a:pt x="5529" y="32222"/>
                </a:cubicBezTo>
                <a:cubicBezTo>
                  <a:pt x="9067" y="35760"/>
                  <a:pt x="13867" y="37748"/>
                  <a:pt x="18874" y="37748"/>
                </a:cubicBezTo>
                <a:cubicBezTo>
                  <a:pt x="23880" y="37748"/>
                  <a:pt x="28681" y="35760"/>
                  <a:pt x="32219" y="32222"/>
                </a:cubicBezTo>
                <a:cubicBezTo>
                  <a:pt x="35760" y="28681"/>
                  <a:pt x="37748" y="23880"/>
                  <a:pt x="37748" y="18874"/>
                </a:cubicBezTo>
                <a:cubicBezTo>
                  <a:pt x="37748" y="13870"/>
                  <a:pt x="35760" y="9069"/>
                  <a:pt x="32219" y="5529"/>
                </a:cubicBezTo>
                <a:cubicBezTo>
                  <a:pt x="28681" y="1991"/>
                  <a:pt x="23880" y="0"/>
                  <a:pt x="188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4562738" y="2736863"/>
            <a:ext cx="811730" cy="811730"/>
          </a:xfrm>
          <a:custGeom>
            <a:rect b="b" l="l" r="r" t="t"/>
            <a:pathLst>
              <a:path extrusionOk="0" h="50520" w="50520">
                <a:moveTo>
                  <a:pt x="25261" y="0"/>
                </a:moveTo>
                <a:cubicBezTo>
                  <a:pt x="18560" y="0"/>
                  <a:pt x="12137" y="2662"/>
                  <a:pt x="7398" y="7398"/>
                </a:cubicBezTo>
                <a:cubicBezTo>
                  <a:pt x="2661" y="12134"/>
                  <a:pt x="0" y="18560"/>
                  <a:pt x="0" y="25259"/>
                </a:cubicBezTo>
                <a:cubicBezTo>
                  <a:pt x="0" y="31960"/>
                  <a:pt x="2661" y="38383"/>
                  <a:pt x="7398" y="43122"/>
                </a:cubicBezTo>
                <a:cubicBezTo>
                  <a:pt x="12137" y="47858"/>
                  <a:pt x="18560" y="50520"/>
                  <a:pt x="25261" y="50520"/>
                </a:cubicBezTo>
                <a:cubicBezTo>
                  <a:pt x="31959" y="50520"/>
                  <a:pt x="38385" y="47858"/>
                  <a:pt x="43122" y="43122"/>
                </a:cubicBezTo>
                <a:cubicBezTo>
                  <a:pt x="47858" y="38383"/>
                  <a:pt x="50519" y="31960"/>
                  <a:pt x="50519" y="25259"/>
                </a:cubicBezTo>
                <a:cubicBezTo>
                  <a:pt x="50519" y="18560"/>
                  <a:pt x="47858" y="12134"/>
                  <a:pt x="43122" y="7398"/>
                </a:cubicBezTo>
                <a:cubicBezTo>
                  <a:pt x="38385" y="2662"/>
                  <a:pt x="31959" y="0"/>
                  <a:pt x="25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4665361" y="2839437"/>
            <a:ext cx="606516" cy="606532"/>
          </a:xfrm>
          <a:custGeom>
            <a:rect b="b" l="l" r="r" t="t"/>
            <a:pathLst>
              <a:path extrusionOk="0" h="37749" w="37748">
                <a:moveTo>
                  <a:pt x="18874" y="1"/>
                </a:moveTo>
                <a:cubicBezTo>
                  <a:pt x="13868" y="1"/>
                  <a:pt x="9067" y="1991"/>
                  <a:pt x="5526" y="5529"/>
                </a:cubicBezTo>
                <a:cubicBezTo>
                  <a:pt x="1988" y="9070"/>
                  <a:pt x="0" y="13871"/>
                  <a:pt x="0" y="18875"/>
                </a:cubicBezTo>
                <a:cubicBezTo>
                  <a:pt x="0" y="23881"/>
                  <a:pt x="1988" y="28682"/>
                  <a:pt x="5526" y="32223"/>
                </a:cubicBezTo>
                <a:cubicBezTo>
                  <a:pt x="9067" y="35761"/>
                  <a:pt x="13868" y="37748"/>
                  <a:pt x="18874" y="37748"/>
                </a:cubicBezTo>
                <a:cubicBezTo>
                  <a:pt x="23878" y="37748"/>
                  <a:pt x="28678" y="35761"/>
                  <a:pt x="32219" y="32223"/>
                </a:cubicBezTo>
                <a:cubicBezTo>
                  <a:pt x="35757" y="28682"/>
                  <a:pt x="37748" y="23881"/>
                  <a:pt x="37748" y="18875"/>
                </a:cubicBezTo>
                <a:cubicBezTo>
                  <a:pt x="37748" y="13871"/>
                  <a:pt x="35757" y="9070"/>
                  <a:pt x="32219" y="5529"/>
                </a:cubicBezTo>
                <a:cubicBezTo>
                  <a:pt x="28678" y="1991"/>
                  <a:pt x="23878" y="1"/>
                  <a:pt x="188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5450725" y="1318504"/>
            <a:ext cx="811730" cy="811730"/>
          </a:xfrm>
          <a:custGeom>
            <a:rect b="b" l="l" r="r" t="t"/>
            <a:pathLst>
              <a:path extrusionOk="0" h="50520" w="50520">
                <a:moveTo>
                  <a:pt x="25258" y="1"/>
                </a:moveTo>
                <a:cubicBezTo>
                  <a:pt x="18560" y="1"/>
                  <a:pt x="12134" y="2662"/>
                  <a:pt x="7398" y="7398"/>
                </a:cubicBezTo>
                <a:cubicBezTo>
                  <a:pt x="2659" y="12137"/>
                  <a:pt x="0" y="18561"/>
                  <a:pt x="0" y="25262"/>
                </a:cubicBezTo>
                <a:cubicBezTo>
                  <a:pt x="0" y="31960"/>
                  <a:pt x="2659" y="38386"/>
                  <a:pt x="7398" y="43122"/>
                </a:cubicBezTo>
                <a:cubicBezTo>
                  <a:pt x="12134" y="47859"/>
                  <a:pt x="18560" y="50520"/>
                  <a:pt x="25258" y="50520"/>
                </a:cubicBezTo>
                <a:cubicBezTo>
                  <a:pt x="31957" y="50520"/>
                  <a:pt x="38383" y="47859"/>
                  <a:pt x="43119" y="43122"/>
                </a:cubicBezTo>
                <a:cubicBezTo>
                  <a:pt x="47858" y="38386"/>
                  <a:pt x="50519" y="31960"/>
                  <a:pt x="50519" y="25262"/>
                </a:cubicBezTo>
                <a:cubicBezTo>
                  <a:pt x="50519" y="18561"/>
                  <a:pt x="47858" y="12137"/>
                  <a:pt x="43119" y="7398"/>
                </a:cubicBezTo>
                <a:cubicBezTo>
                  <a:pt x="38383" y="2662"/>
                  <a:pt x="31957" y="1"/>
                  <a:pt x="25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5553300" y="1421095"/>
            <a:ext cx="606532" cy="606564"/>
          </a:xfrm>
          <a:custGeom>
            <a:rect b="b" l="l" r="r" t="t"/>
            <a:pathLst>
              <a:path extrusionOk="0" h="37751" w="37749">
                <a:moveTo>
                  <a:pt x="18874" y="0"/>
                </a:moveTo>
                <a:cubicBezTo>
                  <a:pt x="13868" y="0"/>
                  <a:pt x="9067" y="1990"/>
                  <a:pt x="5529" y="5529"/>
                </a:cubicBezTo>
                <a:cubicBezTo>
                  <a:pt x="1988" y="9069"/>
                  <a:pt x="1" y="13870"/>
                  <a:pt x="1" y="18877"/>
                </a:cubicBezTo>
                <a:cubicBezTo>
                  <a:pt x="1" y="23880"/>
                  <a:pt x="1988" y="28681"/>
                  <a:pt x="5529" y="32222"/>
                </a:cubicBezTo>
                <a:cubicBezTo>
                  <a:pt x="9067" y="35760"/>
                  <a:pt x="13868" y="37750"/>
                  <a:pt x="18874" y="37750"/>
                </a:cubicBezTo>
                <a:cubicBezTo>
                  <a:pt x="23881" y="37750"/>
                  <a:pt x="28681" y="35760"/>
                  <a:pt x="32220" y="32222"/>
                </a:cubicBezTo>
                <a:cubicBezTo>
                  <a:pt x="35760" y="28681"/>
                  <a:pt x="37748" y="23880"/>
                  <a:pt x="37748" y="18877"/>
                </a:cubicBezTo>
                <a:cubicBezTo>
                  <a:pt x="37748" y="13870"/>
                  <a:pt x="35760" y="9069"/>
                  <a:pt x="32220" y="5529"/>
                </a:cubicBezTo>
                <a:cubicBezTo>
                  <a:pt x="28681" y="1990"/>
                  <a:pt x="23881" y="0"/>
                  <a:pt x="188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49"/>
          <p:cNvGrpSpPr/>
          <p:nvPr/>
        </p:nvGrpSpPr>
        <p:grpSpPr>
          <a:xfrm>
            <a:off x="4798863" y="2970161"/>
            <a:ext cx="341100" cy="341100"/>
            <a:chOff x="1190625" y="238125"/>
            <a:chExt cx="5239625" cy="5239625"/>
          </a:xfrm>
        </p:grpSpPr>
        <p:sp>
          <p:nvSpPr>
            <p:cNvPr id="1097" name="Google Shape;1097;p49"/>
            <p:cNvSpPr/>
            <p:nvPr/>
          </p:nvSpPr>
          <p:spPr>
            <a:xfrm>
              <a:off x="2937150" y="674750"/>
              <a:ext cx="1746575" cy="174675"/>
            </a:xfrm>
            <a:custGeom>
              <a:rect b="b" l="l" r="r" t="t"/>
              <a:pathLst>
                <a:path extrusionOk="0" h="6987" w="69863">
                  <a:moveTo>
                    <a:pt x="1" y="0"/>
                  </a:moveTo>
                  <a:lnTo>
                    <a:pt x="1" y="6987"/>
                  </a:lnTo>
                  <a:lnTo>
                    <a:pt x="69862" y="6987"/>
                  </a:lnTo>
                  <a:lnTo>
                    <a:pt x="698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2325875" y="1984650"/>
              <a:ext cx="3187450" cy="3493100"/>
            </a:xfrm>
            <a:custGeom>
              <a:rect b="b" l="l" r="r" t="t"/>
              <a:pathLst>
                <a:path extrusionOk="0" h="139724" w="127498">
                  <a:moveTo>
                    <a:pt x="115272" y="55890"/>
                  </a:moveTo>
                  <a:cubicBezTo>
                    <a:pt x="118171" y="55890"/>
                    <a:pt x="120511" y="58230"/>
                    <a:pt x="120511" y="61130"/>
                  </a:cubicBezTo>
                  <a:cubicBezTo>
                    <a:pt x="120511" y="64029"/>
                    <a:pt x="118171" y="66369"/>
                    <a:pt x="115272" y="66369"/>
                  </a:cubicBezTo>
                  <a:lnTo>
                    <a:pt x="92567" y="66369"/>
                  </a:lnTo>
                  <a:cubicBezTo>
                    <a:pt x="89667" y="66369"/>
                    <a:pt x="87327" y="64029"/>
                    <a:pt x="87327" y="61130"/>
                  </a:cubicBezTo>
                  <a:cubicBezTo>
                    <a:pt x="87327" y="58230"/>
                    <a:pt x="89667" y="55890"/>
                    <a:pt x="92567" y="55890"/>
                  </a:cubicBezTo>
                  <a:close/>
                  <a:moveTo>
                    <a:pt x="115272" y="73355"/>
                  </a:moveTo>
                  <a:cubicBezTo>
                    <a:pt x="118171" y="73355"/>
                    <a:pt x="120511" y="75696"/>
                    <a:pt x="120511" y="78595"/>
                  </a:cubicBezTo>
                  <a:cubicBezTo>
                    <a:pt x="120511" y="81494"/>
                    <a:pt x="118171" y="83835"/>
                    <a:pt x="115272" y="83835"/>
                  </a:cubicBezTo>
                  <a:lnTo>
                    <a:pt x="92567" y="83835"/>
                  </a:lnTo>
                  <a:cubicBezTo>
                    <a:pt x="89667" y="83835"/>
                    <a:pt x="87327" y="81494"/>
                    <a:pt x="87327" y="78595"/>
                  </a:cubicBezTo>
                  <a:cubicBezTo>
                    <a:pt x="87327" y="75696"/>
                    <a:pt x="89667" y="73355"/>
                    <a:pt x="92567" y="73355"/>
                  </a:cubicBezTo>
                  <a:close/>
                  <a:moveTo>
                    <a:pt x="110032" y="90821"/>
                  </a:moveTo>
                  <a:cubicBezTo>
                    <a:pt x="112931" y="90821"/>
                    <a:pt x="115272" y="93161"/>
                    <a:pt x="115272" y="96060"/>
                  </a:cubicBezTo>
                  <a:cubicBezTo>
                    <a:pt x="115272" y="98960"/>
                    <a:pt x="112931" y="101300"/>
                    <a:pt x="110032" y="101300"/>
                  </a:cubicBezTo>
                  <a:lnTo>
                    <a:pt x="87327" y="101300"/>
                  </a:lnTo>
                  <a:cubicBezTo>
                    <a:pt x="84428" y="101300"/>
                    <a:pt x="82088" y="98960"/>
                    <a:pt x="82088" y="96060"/>
                  </a:cubicBezTo>
                  <a:cubicBezTo>
                    <a:pt x="82088" y="93161"/>
                    <a:pt x="84428" y="90821"/>
                    <a:pt x="87327" y="90821"/>
                  </a:cubicBezTo>
                  <a:close/>
                  <a:moveTo>
                    <a:pt x="99553" y="108286"/>
                  </a:moveTo>
                  <a:cubicBezTo>
                    <a:pt x="102452" y="108286"/>
                    <a:pt x="104793" y="110627"/>
                    <a:pt x="104793" y="113526"/>
                  </a:cubicBezTo>
                  <a:cubicBezTo>
                    <a:pt x="104793" y="116425"/>
                    <a:pt x="102452" y="118765"/>
                    <a:pt x="99553" y="118765"/>
                  </a:cubicBezTo>
                  <a:lnTo>
                    <a:pt x="76848" y="118765"/>
                  </a:lnTo>
                  <a:cubicBezTo>
                    <a:pt x="73949" y="118765"/>
                    <a:pt x="71608" y="116425"/>
                    <a:pt x="71608" y="113526"/>
                  </a:cubicBezTo>
                  <a:cubicBezTo>
                    <a:pt x="71608" y="110627"/>
                    <a:pt x="73949" y="108286"/>
                    <a:pt x="76848" y="108286"/>
                  </a:cubicBezTo>
                  <a:close/>
                  <a:moveTo>
                    <a:pt x="101299" y="1"/>
                  </a:moveTo>
                  <a:lnTo>
                    <a:pt x="101299" y="48904"/>
                  </a:lnTo>
                  <a:lnTo>
                    <a:pt x="92567" y="48904"/>
                  </a:lnTo>
                  <a:cubicBezTo>
                    <a:pt x="85825" y="48904"/>
                    <a:pt x="80341" y="54388"/>
                    <a:pt x="80341" y="61130"/>
                  </a:cubicBezTo>
                  <a:cubicBezTo>
                    <a:pt x="80341" y="64553"/>
                    <a:pt x="81773" y="67627"/>
                    <a:pt x="84044" y="69862"/>
                  </a:cubicBezTo>
                  <a:cubicBezTo>
                    <a:pt x="81773" y="72098"/>
                    <a:pt x="80341" y="75172"/>
                    <a:pt x="80341" y="78595"/>
                  </a:cubicBezTo>
                  <a:cubicBezTo>
                    <a:pt x="80341" y="80935"/>
                    <a:pt x="81040" y="83136"/>
                    <a:pt x="82192" y="84987"/>
                  </a:cubicBezTo>
                  <a:cubicBezTo>
                    <a:pt x="78036" y="86943"/>
                    <a:pt x="75101" y="91170"/>
                    <a:pt x="75101" y="96060"/>
                  </a:cubicBezTo>
                  <a:cubicBezTo>
                    <a:pt x="75101" y="97947"/>
                    <a:pt x="75555" y="99693"/>
                    <a:pt x="76324" y="101300"/>
                  </a:cubicBezTo>
                  <a:lnTo>
                    <a:pt x="48903" y="101300"/>
                  </a:lnTo>
                  <a:cubicBezTo>
                    <a:pt x="48903" y="90611"/>
                    <a:pt x="43559" y="81180"/>
                    <a:pt x="35385" y="75486"/>
                  </a:cubicBezTo>
                  <a:cubicBezTo>
                    <a:pt x="43279" y="72482"/>
                    <a:pt x="48903" y="64832"/>
                    <a:pt x="48903" y="55890"/>
                  </a:cubicBezTo>
                  <a:cubicBezTo>
                    <a:pt x="48903" y="53969"/>
                    <a:pt x="47331" y="52397"/>
                    <a:pt x="45410" y="52397"/>
                  </a:cubicBezTo>
                  <a:lnTo>
                    <a:pt x="17465" y="52397"/>
                  </a:lnTo>
                  <a:lnTo>
                    <a:pt x="17465" y="17466"/>
                  </a:lnTo>
                  <a:lnTo>
                    <a:pt x="10479" y="17466"/>
                  </a:lnTo>
                  <a:lnTo>
                    <a:pt x="10479" y="52397"/>
                  </a:lnTo>
                  <a:cubicBezTo>
                    <a:pt x="4716" y="52397"/>
                    <a:pt x="0" y="57113"/>
                    <a:pt x="0" y="62876"/>
                  </a:cubicBezTo>
                  <a:lnTo>
                    <a:pt x="0" y="139724"/>
                  </a:lnTo>
                  <a:lnTo>
                    <a:pt x="6986" y="139724"/>
                  </a:lnTo>
                  <a:lnTo>
                    <a:pt x="6986" y="62876"/>
                  </a:lnTo>
                  <a:cubicBezTo>
                    <a:pt x="6986" y="60955"/>
                    <a:pt x="8558" y="59383"/>
                    <a:pt x="10479" y="59383"/>
                  </a:cubicBezTo>
                  <a:lnTo>
                    <a:pt x="41463" y="59383"/>
                  </a:lnTo>
                  <a:cubicBezTo>
                    <a:pt x="39926" y="65391"/>
                    <a:pt x="34442" y="69862"/>
                    <a:pt x="27945" y="69862"/>
                  </a:cubicBezTo>
                  <a:lnTo>
                    <a:pt x="17465" y="69862"/>
                  </a:lnTo>
                  <a:cubicBezTo>
                    <a:pt x="15544" y="69862"/>
                    <a:pt x="13972" y="71434"/>
                    <a:pt x="13972" y="73355"/>
                  </a:cubicBezTo>
                  <a:cubicBezTo>
                    <a:pt x="13972" y="75277"/>
                    <a:pt x="15544" y="76848"/>
                    <a:pt x="17465" y="76848"/>
                  </a:cubicBezTo>
                  <a:cubicBezTo>
                    <a:pt x="30949" y="76848"/>
                    <a:pt x="41917" y="87817"/>
                    <a:pt x="41917" y="101300"/>
                  </a:cubicBezTo>
                  <a:lnTo>
                    <a:pt x="41917" y="104793"/>
                  </a:lnTo>
                  <a:cubicBezTo>
                    <a:pt x="41917" y="106714"/>
                    <a:pt x="43489" y="108286"/>
                    <a:pt x="45410" y="108286"/>
                  </a:cubicBezTo>
                  <a:lnTo>
                    <a:pt x="65845" y="108286"/>
                  </a:lnTo>
                  <a:cubicBezTo>
                    <a:pt x="65076" y="109893"/>
                    <a:pt x="64622" y="111640"/>
                    <a:pt x="64622" y="113526"/>
                  </a:cubicBezTo>
                  <a:cubicBezTo>
                    <a:pt x="64622" y="120267"/>
                    <a:pt x="70106" y="125752"/>
                    <a:pt x="76848" y="125752"/>
                  </a:cubicBezTo>
                  <a:lnTo>
                    <a:pt x="76848" y="139724"/>
                  </a:lnTo>
                  <a:lnTo>
                    <a:pt x="83834" y="139724"/>
                  </a:lnTo>
                  <a:lnTo>
                    <a:pt x="83834" y="125752"/>
                  </a:lnTo>
                  <a:lnTo>
                    <a:pt x="99553" y="125752"/>
                  </a:lnTo>
                  <a:cubicBezTo>
                    <a:pt x="106295" y="125752"/>
                    <a:pt x="111779" y="120267"/>
                    <a:pt x="111779" y="113526"/>
                  </a:cubicBezTo>
                  <a:cubicBezTo>
                    <a:pt x="111779" y="111640"/>
                    <a:pt x="111290" y="109858"/>
                    <a:pt x="110521" y="108251"/>
                  </a:cubicBezTo>
                  <a:cubicBezTo>
                    <a:pt x="117018" y="107972"/>
                    <a:pt x="122258" y="102627"/>
                    <a:pt x="122258" y="96060"/>
                  </a:cubicBezTo>
                  <a:cubicBezTo>
                    <a:pt x="122258" y="93720"/>
                    <a:pt x="121559" y="91519"/>
                    <a:pt x="120407" y="89668"/>
                  </a:cubicBezTo>
                  <a:cubicBezTo>
                    <a:pt x="124563" y="87712"/>
                    <a:pt x="127498" y="83485"/>
                    <a:pt x="127498" y="78595"/>
                  </a:cubicBezTo>
                  <a:cubicBezTo>
                    <a:pt x="127498" y="75172"/>
                    <a:pt x="126065" y="72098"/>
                    <a:pt x="123795" y="69862"/>
                  </a:cubicBezTo>
                  <a:cubicBezTo>
                    <a:pt x="126065" y="67627"/>
                    <a:pt x="127498" y="64553"/>
                    <a:pt x="127498" y="61130"/>
                  </a:cubicBezTo>
                  <a:cubicBezTo>
                    <a:pt x="127498" y="54388"/>
                    <a:pt x="122013" y="48904"/>
                    <a:pt x="115272" y="48904"/>
                  </a:cubicBezTo>
                  <a:lnTo>
                    <a:pt x="108286" y="48904"/>
                  </a:lnTo>
                  <a:lnTo>
                    <a:pt x="10828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1532925" y="1024050"/>
              <a:ext cx="969375" cy="785975"/>
            </a:xfrm>
            <a:custGeom>
              <a:rect b="b" l="l" r="r" t="t"/>
              <a:pathLst>
                <a:path extrusionOk="0" h="31439" w="38775">
                  <a:moveTo>
                    <a:pt x="24313" y="6987"/>
                  </a:moveTo>
                  <a:cubicBezTo>
                    <a:pt x="25745" y="6987"/>
                    <a:pt x="26898" y="8175"/>
                    <a:pt x="26898" y="9607"/>
                  </a:cubicBezTo>
                  <a:cubicBezTo>
                    <a:pt x="26898" y="10690"/>
                    <a:pt x="27387" y="11737"/>
                    <a:pt x="28260" y="12401"/>
                  </a:cubicBezTo>
                  <a:lnTo>
                    <a:pt x="29937" y="13659"/>
                  </a:lnTo>
                  <a:lnTo>
                    <a:pt x="27876" y="15720"/>
                  </a:lnTo>
                  <a:cubicBezTo>
                    <a:pt x="27247" y="16348"/>
                    <a:pt x="26898" y="17257"/>
                    <a:pt x="26898" y="18165"/>
                  </a:cubicBezTo>
                  <a:cubicBezTo>
                    <a:pt x="26898" y="21623"/>
                    <a:pt x="24103" y="24452"/>
                    <a:pt x="20715" y="24452"/>
                  </a:cubicBezTo>
                  <a:lnTo>
                    <a:pt x="11808" y="24452"/>
                  </a:lnTo>
                  <a:cubicBezTo>
                    <a:pt x="12366" y="23195"/>
                    <a:pt x="12122" y="21658"/>
                    <a:pt x="11109" y="20610"/>
                  </a:cubicBezTo>
                  <a:cubicBezTo>
                    <a:pt x="9467" y="18933"/>
                    <a:pt x="8314" y="16872"/>
                    <a:pt x="7721" y="14637"/>
                  </a:cubicBezTo>
                  <a:lnTo>
                    <a:pt x="7721" y="14637"/>
                  </a:lnTo>
                  <a:cubicBezTo>
                    <a:pt x="11039" y="16034"/>
                    <a:pt x="14637" y="16768"/>
                    <a:pt x="18270" y="16768"/>
                  </a:cubicBezTo>
                  <a:cubicBezTo>
                    <a:pt x="20226" y="16768"/>
                    <a:pt x="21763" y="15196"/>
                    <a:pt x="21763" y="13274"/>
                  </a:cubicBezTo>
                  <a:lnTo>
                    <a:pt x="21763" y="9607"/>
                  </a:lnTo>
                  <a:cubicBezTo>
                    <a:pt x="21763" y="8175"/>
                    <a:pt x="22916" y="6987"/>
                    <a:pt x="24313" y="6987"/>
                  </a:cubicBezTo>
                  <a:close/>
                  <a:moveTo>
                    <a:pt x="24313" y="1"/>
                  </a:moveTo>
                  <a:cubicBezTo>
                    <a:pt x="19108" y="1"/>
                    <a:pt x="14846" y="4227"/>
                    <a:pt x="14777" y="9467"/>
                  </a:cubicBezTo>
                  <a:cubicBezTo>
                    <a:pt x="12017" y="8978"/>
                    <a:pt x="9327" y="7930"/>
                    <a:pt x="6952" y="6323"/>
                  </a:cubicBezTo>
                  <a:lnTo>
                    <a:pt x="5730" y="5485"/>
                  </a:lnTo>
                  <a:cubicBezTo>
                    <a:pt x="5140" y="5085"/>
                    <a:pt x="4467" y="4883"/>
                    <a:pt x="3790" y="4883"/>
                  </a:cubicBezTo>
                  <a:cubicBezTo>
                    <a:pt x="3224" y="4883"/>
                    <a:pt x="2656" y="5024"/>
                    <a:pt x="2132" y="5310"/>
                  </a:cubicBezTo>
                  <a:cubicBezTo>
                    <a:pt x="979" y="5904"/>
                    <a:pt x="280" y="7092"/>
                    <a:pt x="280" y="8384"/>
                  </a:cubicBezTo>
                  <a:lnTo>
                    <a:pt x="280" y="11248"/>
                  </a:lnTo>
                  <a:cubicBezTo>
                    <a:pt x="280" y="15475"/>
                    <a:pt x="1538" y="19457"/>
                    <a:pt x="3913" y="22845"/>
                  </a:cubicBezTo>
                  <a:lnTo>
                    <a:pt x="1293" y="25500"/>
                  </a:lnTo>
                  <a:cubicBezTo>
                    <a:pt x="280" y="26478"/>
                    <a:pt x="1" y="27980"/>
                    <a:pt x="560" y="29308"/>
                  </a:cubicBezTo>
                  <a:cubicBezTo>
                    <a:pt x="1084" y="30600"/>
                    <a:pt x="2376" y="31438"/>
                    <a:pt x="3773" y="31438"/>
                  </a:cubicBezTo>
                  <a:lnTo>
                    <a:pt x="20715" y="31438"/>
                  </a:lnTo>
                  <a:cubicBezTo>
                    <a:pt x="27457" y="31438"/>
                    <a:pt x="33045" y="26304"/>
                    <a:pt x="33779" y="19702"/>
                  </a:cubicBezTo>
                  <a:lnTo>
                    <a:pt x="37691" y="15720"/>
                  </a:lnTo>
                  <a:cubicBezTo>
                    <a:pt x="38390" y="15021"/>
                    <a:pt x="38774" y="14043"/>
                    <a:pt x="38704" y="13030"/>
                  </a:cubicBezTo>
                  <a:cubicBezTo>
                    <a:pt x="38634" y="12017"/>
                    <a:pt x="38110" y="11109"/>
                    <a:pt x="37307" y="10480"/>
                  </a:cubicBezTo>
                  <a:lnTo>
                    <a:pt x="33674" y="7720"/>
                  </a:lnTo>
                  <a:cubicBezTo>
                    <a:pt x="32801" y="3319"/>
                    <a:pt x="28959" y="1"/>
                    <a:pt x="243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3548450" y="1548025"/>
              <a:ext cx="523975" cy="873300"/>
            </a:xfrm>
            <a:custGeom>
              <a:rect b="b" l="l" r="r" t="t"/>
              <a:pathLst>
                <a:path extrusionOk="0" h="34932" w="20959">
                  <a:moveTo>
                    <a:pt x="10479" y="0"/>
                  </a:moveTo>
                  <a:cubicBezTo>
                    <a:pt x="8558" y="0"/>
                    <a:pt x="6986" y="1572"/>
                    <a:pt x="6986" y="3493"/>
                  </a:cubicBezTo>
                  <a:lnTo>
                    <a:pt x="6986" y="13973"/>
                  </a:lnTo>
                  <a:lnTo>
                    <a:pt x="0" y="13973"/>
                  </a:lnTo>
                  <a:lnTo>
                    <a:pt x="0" y="20959"/>
                  </a:lnTo>
                  <a:lnTo>
                    <a:pt x="6986" y="20959"/>
                  </a:lnTo>
                  <a:lnTo>
                    <a:pt x="6986" y="34931"/>
                  </a:lnTo>
                  <a:lnTo>
                    <a:pt x="13973" y="34931"/>
                  </a:lnTo>
                  <a:lnTo>
                    <a:pt x="13973" y="20959"/>
                  </a:lnTo>
                  <a:lnTo>
                    <a:pt x="20959" y="20959"/>
                  </a:lnTo>
                  <a:lnTo>
                    <a:pt x="20959" y="13973"/>
                  </a:lnTo>
                  <a:lnTo>
                    <a:pt x="13973" y="13973"/>
                  </a:lnTo>
                  <a:lnTo>
                    <a:pt x="13973" y="6986"/>
                  </a:lnTo>
                  <a:lnTo>
                    <a:pt x="20959" y="6986"/>
                  </a:lnTo>
                  <a:lnTo>
                    <a:pt x="2095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3024475" y="1198700"/>
              <a:ext cx="1571925" cy="1571925"/>
            </a:xfrm>
            <a:custGeom>
              <a:rect b="b" l="l" r="r" t="t"/>
              <a:pathLst>
                <a:path extrusionOk="0" h="62877" w="62877">
                  <a:moveTo>
                    <a:pt x="52397" y="6987"/>
                  </a:moveTo>
                  <a:cubicBezTo>
                    <a:pt x="54318" y="6987"/>
                    <a:pt x="55890" y="8559"/>
                    <a:pt x="55890" y="10480"/>
                  </a:cubicBezTo>
                  <a:lnTo>
                    <a:pt x="55890" y="52397"/>
                  </a:lnTo>
                  <a:cubicBezTo>
                    <a:pt x="55890" y="54318"/>
                    <a:pt x="54318" y="55890"/>
                    <a:pt x="52397" y="55890"/>
                  </a:cubicBezTo>
                  <a:lnTo>
                    <a:pt x="10480" y="55890"/>
                  </a:lnTo>
                  <a:cubicBezTo>
                    <a:pt x="8559" y="55890"/>
                    <a:pt x="6987" y="54318"/>
                    <a:pt x="6987" y="52397"/>
                  </a:cubicBezTo>
                  <a:lnTo>
                    <a:pt x="6987" y="10480"/>
                  </a:lnTo>
                  <a:cubicBezTo>
                    <a:pt x="6987" y="8559"/>
                    <a:pt x="8559" y="6987"/>
                    <a:pt x="10480" y="6987"/>
                  </a:cubicBezTo>
                  <a:close/>
                  <a:moveTo>
                    <a:pt x="10480" y="1"/>
                  </a:moveTo>
                  <a:cubicBezTo>
                    <a:pt x="4716" y="1"/>
                    <a:pt x="1" y="4717"/>
                    <a:pt x="1" y="10480"/>
                  </a:cubicBezTo>
                  <a:lnTo>
                    <a:pt x="1" y="52397"/>
                  </a:lnTo>
                  <a:cubicBezTo>
                    <a:pt x="1" y="58161"/>
                    <a:pt x="4716" y="62876"/>
                    <a:pt x="10480" y="62876"/>
                  </a:cubicBezTo>
                  <a:lnTo>
                    <a:pt x="52397" y="62876"/>
                  </a:lnTo>
                  <a:cubicBezTo>
                    <a:pt x="58161" y="62876"/>
                    <a:pt x="62876" y="58161"/>
                    <a:pt x="62876" y="52397"/>
                  </a:cubicBezTo>
                  <a:lnTo>
                    <a:pt x="62876" y="10480"/>
                  </a:lnTo>
                  <a:cubicBezTo>
                    <a:pt x="62876" y="4717"/>
                    <a:pt x="58161" y="1"/>
                    <a:pt x="5239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1190625" y="674750"/>
              <a:ext cx="1571900" cy="1571900"/>
            </a:xfrm>
            <a:custGeom>
              <a:rect b="b" l="l" r="r" t="t"/>
              <a:pathLst>
                <a:path extrusionOk="0" h="62876" w="62876">
                  <a:moveTo>
                    <a:pt x="52396" y="6987"/>
                  </a:moveTo>
                  <a:cubicBezTo>
                    <a:pt x="54317" y="6987"/>
                    <a:pt x="55889" y="8558"/>
                    <a:pt x="55889" y="10480"/>
                  </a:cubicBezTo>
                  <a:lnTo>
                    <a:pt x="55889" y="52397"/>
                  </a:lnTo>
                  <a:cubicBezTo>
                    <a:pt x="55889" y="54318"/>
                    <a:pt x="54317" y="55890"/>
                    <a:pt x="52396" y="55890"/>
                  </a:cubicBezTo>
                  <a:lnTo>
                    <a:pt x="10479" y="55890"/>
                  </a:lnTo>
                  <a:cubicBezTo>
                    <a:pt x="8558" y="55890"/>
                    <a:pt x="6986" y="54318"/>
                    <a:pt x="6986" y="52397"/>
                  </a:cubicBezTo>
                  <a:lnTo>
                    <a:pt x="6986" y="10480"/>
                  </a:lnTo>
                  <a:cubicBezTo>
                    <a:pt x="6986" y="8558"/>
                    <a:pt x="8558" y="6987"/>
                    <a:pt x="10479" y="6987"/>
                  </a:cubicBezTo>
                  <a:close/>
                  <a:moveTo>
                    <a:pt x="10479" y="0"/>
                  </a:moveTo>
                  <a:cubicBezTo>
                    <a:pt x="4716" y="0"/>
                    <a:pt x="0" y="4716"/>
                    <a:pt x="0" y="10480"/>
                  </a:cubicBezTo>
                  <a:lnTo>
                    <a:pt x="0" y="52397"/>
                  </a:lnTo>
                  <a:cubicBezTo>
                    <a:pt x="0" y="58160"/>
                    <a:pt x="4716" y="62876"/>
                    <a:pt x="10479" y="62876"/>
                  </a:cubicBezTo>
                  <a:lnTo>
                    <a:pt x="52396" y="62876"/>
                  </a:lnTo>
                  <a:cubicBezTo>
                    <a:pt x="58160" y="62876"/>
                    <a:pt x="62875" y="58160"/>
                    <a:pt x="62875" y="52397"/>
                  </a:cubicBezTo>
                  <a:lnTo>
                    <a:pt x="62875" y="10480"/>
                  </a:lnTo>
                  <a:cubicBezTo>
                    <a:pt x="62875" y="4716"/>
                    <a:pt x="58160" y="0"/>
                    <a:pt x="5239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4858350" y="238125"/>
              <a:ext cx="1571900" cy="1571900"/>
            </a:xfrm>
            <a:custGeom>
              <a:rect b="b" l="l" r="r" t="t"/>
              <a:pathLst>
                <a:path extrusionOk="0" h="62876" w="62876">
                  <a:moveTo>
                    <a:pt x="52397" y="6986"/>
                  </a:moveTo>
                  <a:cubicBezTo>
                    <a:pt x="54318" y="6986"/>
                    <a:pt x="55890" y="8558"/>
                    <a:pt x="55890" y="10479"/>
                  </a:cubicBezTo>
                  <a:lnTo>
                    <a:pt x="55890" y="27945"/>
                  </a:lnTo>
                  <a:lnTo>
                    <a:pt x="48554" y="27945"/>
                  </a:lnTo>
                  <a:cubicBezTo>
                    <a:pt x="46913" y="19980"/>
                    <a:pt x="39857" y="13972"/>
                    <a:pt x="31438" y="13972"/>
                  </a:cubicBezTo>
                  <a:cubicBezTo>
                    <a:pt x="23020" y="13972"/>
                    <a:pt x="15964" y="19980"/>
                    <a:pt x="14322" y="27945"/>
                  </a:cubicBezTo>
                  <a:lnTo>
                    <a:pt x="6987" y="27945"/>
                  </a:lnTo>
                  <a:lnTo>
                    <a:pt x="6987" y="10479"/>
                  </a:lnTo>
                  <a:cubicBezTo>
                    <a:pt x="6987" y="8558"/>
                    <a:pt x="8559" y="6986"/>
                    <a:pt x="10480" y="6986"/>
                  </a:cubicBezTo>
                  <a:close/>
                  <a:moveTo>
                    <a:pt x="31438" y="20958"/>
                  </a:moveTo>
                  <a:cubicBezTo>
                    <a:pt x="37202" y="20958"/>
                    <a:pt x="41917" y="25674"/>
                    <a:pt x="41917" y="31438"/>
                  </a:cubicBezTo>
                  <a:cubicBezTo>
                    <a:pt x="41917" y="37201"/>
                    <a:pt x="37202" y="41917"/>
                    <a:pt x="31438" y="41917"/>
                  </a:cubicBezTo>
                  <a:cubicBezTo>
                    <a:pt x="25675" y="41917"/>
                    <a:pt x="20959" y="37201"/>
                    <a:pt x="20959" y="31438"/>
                  </a:cubicBezTo>
                  <a:cubicBezTo>
                    <a:pt x="20959" y="25674"/>
                    <a:pt x="25675" y="20958"/>
                    <a:pt x="31438" y="20958"/>
                  </a:cubicBezTo>
                  <a:close/>
                  <a:moveTo>
                    <a:pt x="55890" y="34931"/>
                  </a:moveTo>
                  <a:lnTo>
                    <a:pt x="55890" y="52396"/>
                  </a:lnTo>
                  <a:cubicBezTo>
                    <a:pt x="55890" y="54317"/>
                    <a:pt x="54318" y="55889"/>
                    <a:pt x="52397" y="55889"/>
                  </a:cubicBezTo>
                  <a:lnTo>
                    <a:pt x="10480" y="55889"/>
                  </a:lnTo>
                  <a:cubicBezTo>
                    <a:pt x="8559" y="55889"/>
                    <a:pt x="6987" y="54317"/>
                    <a:pt x="6987" y="52396"/>
                  </a:cubicBezTo>
                  <a:lnTo>
                    <a:pt x="6987" y="34931"/>
                  </a:lnTo>
                  <a:lnTo>
                    <a:pt x="14322" y="34931"/>
                  </a:lnTo>
                  <a:cubicBezTo>
                    <a:pt x="15964" y="42895"/>
                    <a:pt x="23020" y="48903"/>
                    <a:pt x="31438" y="48903"/>
                  </a:cubicBezTo>
                  <a:cubicBezTo>
                    <a:pt x="39857" y="48903"/>
                    <a:pt x="46913" y="42895"/>
                    <a:pt x="48554" y="34931"/>
                  </a:cubicBezTo>
                  <a:close/>
                  <a:moveTo>
                    <a:pt x="10480" y="0"/>
                  </a:moveTo>
                  <a:cubicBezTo>
                    <a:pt x="4716" y="0"/>
                    <a:pt x="0" y="4716"/>
                    <a:pt x="0" y="10479"/>
                  </a:cubicBezTo>
                  <a:lnTo>
                    <a:pt x="0" y="52396"/>
                  </a:lnTo>
                  <a:cubicBezTo>
                    <a:pt x="0" y="58160"/>
                    <a:pt x="4716" y="62875"/>
                    <a:pt x="10480" y="62875"/>
                  </a:cubicBezTo>
                  <a:lnTo>
                    <a:pt x="52397" y="62875"/>
                  </a:lnTo>
                  <a:cubicBezTo>
                    <a:pt x="58160" y="62875"/>
                    <a:pt x="62876" y="58160"/>
                    <a:pt x="62876" y="52396"/>
                  </a:cubicBezTo>
                  <a:lnTo>
                    <a:pt x="62876" y="10479"/>
                  </a:lnTo>
                  <a:cubicBezTo>
                    <a:pt x="62876" y="4716"/>
                    <a:pt x="58160" y="0"/>
                    <a:pt x="5239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3723100" y="3818525"/>
              <a:ext cx="174675" cy="174675"/>
            </a:xfrm>
            <a:custGeom>
              <a:rect b="b" l="l" r="r" t="t"/>
              <a:pathLst>
                <a:path extrusionOk="0" h="6987" w="6987">
                  <a:moveTo>
                    <a:pt x="0" y="0"/>
                  </a:moveTo>
                  <a:lnTo>
                    <a:pt x="0" y="6987"/>
                  </a:lnTo>
                  <a:lnTo>
                    <a:pt x="6987" y="6987"/>
                  </a:lnTo>
                  <a:lnTo>
                    <a:pt x="698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49"/>
          <p:cNvGrpSpPr/>
          <p:nvPr/>
        </p:nvGrpSpPr>
        <p:grpSpPr>
          <a:xfrm>
            <a:off x="6341772" y="2165883"/>
            <a:ext cx="811730" cy="811746"/>
            <a:chOff x="4964259" y="2424308"/>
            <a:chExt cx="811730" cy="811746"/>
          </a:xfrm>
        </p:grpSpPr>
        <p:sp>
          <p:nvSpPr>
            <p:cNvPr id="1106" name="Google Shape;1106;p49"/>
            <p:cNvSpPr/>
            <p:nvPr/>
          </p:nvSpPr>
          <p:spPr>
            <a:xfrm>
              <a:off x="4964259" y="2424308"/>
              <a:ext cx="811730" cy="811746"/>
            </a:xfrm>
            <a:custGeom>
              <a:rect b="b" l="l" r="r" t="t"/>
              <a:pathLst>
                <a:path extrusionOk="0" h="50521" w="50520">
                  <a:moveTo>
                    <a:pt x="25261" y="1"/>
                  </a:moveTo>
                  <a:cubicBezTo>
                    <a:pt x="18563" y="1"/>
                    <a:pt x="12137" y="2662"/>
                    <a:pt x="7401" y="7401"/>
                  </a:cubicBezTo>
                  <a:cubicBezTo>
                    <a:pt x="2662" y="12138"/>
                    <a:pt x="0" y="18563"/>
                    <a:pt x="0" y="25262"/>
                  </a:cubicBezTo>
                  <a:cubicBezTo>
                    <a:pt x="0" y="31960"/>
                    <a:pt x="2662" y="38386"/>
                    <a:pt x="7401" y="43122"/>
                  </a:cubicBezTo>
                  <a:cubicBezTo>
                    <a:pt x="12137" y="47861"/>
                    <a:pt x="18563" y="50520"/>
                    <a:pt x="25261" y="50520"/>
                  </a:cubicBezTo>
                  <a:cubicBezTo>
                    <a:pt x="31960" y="50520"/>
                    <a:pt x="38385" y="47861"/>
                    <a:pt x="43122" y="43122"/>
                  </a:cubicBezTo>
                  <a:cubicBezTo>
                    <a:pt x="47861" y="38386"/>
                    <a:pt x="50520" y="31960"/>
                    <a:pt x="50520" y="25262"/>
                  </a:cubicBezTo>
                  <a:cubicBezTo>
                    <a:pt x="50520" y="18563"/>
                    <a:pt x="47861" y="12138"/>
                    <a:pt x="43122" y="7401"/>
                  </a:cubicBezTo>
                  <a:cubicBezTo>
                    <a:pt x="38385" y="2662"/>
                    <a:pt x="31960" y="1"/>
                    <a:pt x="25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5066882" y="2526931"/>
              <a:ext cx="606532" cy="606532"/>
            </a:xfrm>
            <a:custGeom>
              <a:rect b="b" l="l" r="r" t="t"/>
              <a:pathLst>
                <a:path extrusionOk="0" h="37749" w="37749">
                  <a:moveTo>
                    <a:pt x="18874" y="1"/>
                  </a:moveTo>
                  <a:cubicBezTo>
                    <a:pt x="13868" y="1"/>
                    <a:pt x="9067" y="1989"/>
                    <a:pt x="5529" y="5529"/>
                  </a:cubicBezTo>
                  <a:cubicBezTo>
                    <a:pt x="1988" y="9068"/>
                    <a:pt x="1" y="13868"/>
                    <a:pt x="1" y="18875"/>
                  </a:cubicBezTo>
                  <a:cubicBezTo>
                    <a:pt x="1" y="23881"/>
                    <a:pt x="1988" y="28682"/>
                    <a:pt x="5529" y="32220"/>
                  </a:cubicBezTo>
                  <a:cubicBezTo>
                    <a:pt x="9067" y="35761"/>
                    <a:pt x="13868" y="37748"/>
                    <a:pt x="18874" y="37748"/>
                  </a:cubicBezTo>
                  <a:cubicBezTo>
                    <a:pt x="23881" y="37748"/>
                    <a:pt x="28681" y="35761"/>
                    <a:pt x="32220" y="32220"/>
                  </a:cubicBezTo>
                  <a:cubicBezTo>
                    <a:pt x="35760" y="28682"/>
                    <a:pt x="37748" y="23881"/>
                    <a:pt x="37748" y="18875"/>
                  </a:cubicBezTo>
                  <a:cubicBezTo>
                    <a:pt x="37748" y="13868"/>
                    <a:pt x="35760" y="9068"/>
                    <a:pt x="32220" y="5529"/>
                  </a:cubicBezTo>
                  <a:cubicBezTo>
                    <a:pt x="28681" y="1989"/>
                    <a:pt x="23881" y="1"/>
                    <a:pt x="188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5202328" y="2662419"/>
              <a:ext cx="66543" cy="66543"/>
            </a:xfrm>
            <a:custGeom>
              <a:rect b="b" l="l" r="r" t="t"/>
              <a:pathLst>
                <a:path extrusionOk="0" h="41917" w="41917">
                  <a:moveTo>
                    <a:pt x="3493" y="0"/>
                  </a:moveTo>
                  <a:cubicBezTo>
                    <a:pt x="1572" y="0"/>
                    <a:pt x="0" y="1572"/>
                    <a:pt x="0" y="3493"/>
                  </a:cubicBezTo>
                  <a:lnTo>
                    <a:pt x="0" y="41917"/>
                  </a:lnTo>
                  <a:lnTo>
                    <a:pt x="6986" y="41917"/>
                  </a:lnTo>
                  <a:lnTo>
                    <a:pt x="6986" y="6986"/>
                  </a:lnTo>
                  <a:lnTo>
                    <a:pt x="41917" y="6986"/>
                  </a:lnTo>
                  <a:lnTo>
                    <a:pt x="4191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5468499" y="2662419"/>
              <a:ext cx="66545" cy="66543"/>
            </a:xfrm>
            <a:custGeom>
              <a:rect b="b" l="l" r="r" t="t"/>
              <a:pathLst>
                <a:path extrusionOk="0" h="41917" w="41918">
                  <a:moveTo>
                    <a:pt x="1" y="0"/>
                  </a:moveTo>
                  <a:lnTo>
                    <a:pt x="1" y="6986"/>
                  </a:lnTo>
                  <a:lnTo>
                    <a:pt x="34932" y="6986"/>
                  </a:lnTo>
                  <a:lnTo>
                    <a:pt x="34932" y="41917"/>
                  </a:lnTo>
                  <a:lnTo>
                    <a:pt x="41918" y="41917"/>
                  </a:lnTo>
                  <a:lnTo>
                    <a:pt x="41918" y="3493"/>
                  </a:lnTo>
                  <a:cubicBezTo>
                    <a:pt x="41918" y="1572"/>
                    <a:pt x="40346" y="0"/>
                    <a:pt x="3842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5202328" y="2928590"/>
              <a:ext cx="66543" cy="66545"/>
            </a:xfrm>
            <a:custGeom>
              <a:rect b="b" l="l" r="r" t="t"/>
              <a:pathLst>
                <a:path extrusionOk="0" h="41918" w="41917">
                  <a:moveTo>
                    <a:pt x="0" y="1"/>
                  </a:moveTo>
                  <a:lnTo>
                    <a:pt x="0" y="38425"/>
                  </a:lnTo>
                  <a:cubicBezTo>
                    <a:pt x="0" y="40346"/>
                    <a:pt x="1572" y="41918"/>
                    <a:pt x="3493" y="41918"/>
                  </a:cubicBezTo>
                  <a:lnTo>
                    <a:pt x="41917" y="41918"/>
                  </a:lnTo>
                  <a:lnTo>
                    <a:pt x="41917" y="34932"/>
                  </a:lnTo>
                  <a:lnTo>
                    <a:pt x="6986" y="34932"/>
                  </a:lnTo>
                  <a:lnTo>
                    <a:pt x="698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5468499" y="2928590"/>
              <a:ext cx="66545" cy="66545"/>
            </a:xfrm>
            <a:custGeom>
              <a:rect b="b" l="l" r="r" t="t"/>
              <a:pathLst>
                <a:path extrusionOk="0" h="41918" w="41918">
                  <a:moveTo>
                    <a:pt x="34932" y="1"/>
                  </a:moveTo>
                  <a:lnTo>
                    <a:pt x="34932" y="34932"/>
                  </a:lnTo>
                  <a:lnTo>
                    <a:pt x="1" y="34932"/>
                  </a:lnTo>
                  <a:lnTo>
                    <a:pt x="1" y="41918"/>
                  </a:lnTo>
                  <a:lnTo>
                    <a:pt x="38425" y="41918"/>
                  </a:lnTo>
                  <a:cubicBezTo>
                    <a:pt x="40346" y="41918"/>
                    <a:pt x="41918" y="40346"/>
                    <a:pt x="41918" y="38425"/>
                  </a:cubicBezTo>
                  <a:lnTo>
                    <a:pt x="4191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5202328" y="2662419"/>
              <a:ext cx="332716" cy="332716"/>
            </a:xfrm>
            <a:custGeom>
              <a:rect b="b" l="l" r="r" t="t"/>
              <a:pathLst>
                <a:path extrusionOk="0" h="209585" w="209585">
                  <a:moveTo>
                    <a:pt x="104792" y="55889"/>
                  </a:moveTo>
                  <a:cubicBezTo>
                    <a:pt x="114713" y="55889"/>
                    <a:pt x="120162" y="60570"/>
                    <a:pt x="121734" y="70351"/>
                  </a:cubicBezTo>
                  <a:lnTo>
                    <a:pt x="121734" y="70351"/>
                  </a:lnTo>
                  <a:lnTo>
                    <a:pt x="110102" y="63365"/>
                  </a:lnTo>
                  <a:cubicBezTo>
                    <a:pt x="109534" y="63033"/>
                    <a:pt x="108913" y="62874"/>
                    <a:pt x="108302" y="62874"/>
                  </a:cubicBezTo>
                  <a:cubicBezTo>
                    <a:pt x="107109" y="62874"/>
                    <a:pt x="105951" y="63479"/>
                    <a:pt x="105282" y="64587"/>
                  </a:cubicBezTo>
                  <a:cubicBezTo>
                    <a:pt x="105177" y="64797"/>
                    <a:pt x="105072" y="65006"/>
                    <a:pt x="104967" y="65251"/>
                  </a:cubicBezTo>
                  <a:cubicBezTo>
                    <a:pt x="103221" y="70560"/>
                    <a:pt x="93650" y="72586"/>
                    <a:pt x="87537" y="73145"/>
                  </a:cubicBezTo>
                  <a:lnTo>
                    <a:pt x="87537" y="73145"/>
                  </a:lnTo>
                  <a:cubicBezTo>
                    <a:pt x="88445" y="61443"/>
                    <a:pt x="93964" y="55889"/>
                    <a:pt x="104792" y="55889"/>
                  </a:cubicBezTo>
                  <a:close/>
                  <a:moveTo>
                    <a:pt x="48903" y="76848"/>
                  </a:moveTo>
                  <a:cubicBezTo>
                    <a:pt x="58824" y="76848"/>
                    <a:pt x="64273" y="81529"/>
                    <a:pt x="65845" y="91309"/>
                  </a:cubicBezTo>
                  <a:lnTo>
                    <a:pt x="54213" y="84323"/>
                  </a:lnTo>
                  <a:cubicBezTo>
                    <a:pt x="53644" y="83992"/>
                    <a:pt x="53024" y="83833"/>
                    <a:pt x="52412" y="83833"/>
                  </a:cubicBezTo>
                  <a:cubicBezTo>
                    <a:pt x="51220" y="83833"/>
                    <a:pt x="50062" y="84437"/>
                    <a:pt x="49392" y="85546"/>
                  </a:cubicBezTo>
                  <a:cubicBezTo>
                    <a:pt x="49287" y="85755"/>
                    <a:pt x="49183" y="85965"/>
                    <a:pt x="49078" y="86209"/>
                  </a:cubicBezTo>
                  <a:cubicBezTo>
                    <a:pt x="47331" y="91519"/>
                    <a:pt x="37760" y="93545"/>
                    <a:pt x="31647" y="94104"/>
                  </a:cubicBezTo>
                  <a:cubicBezTo>
                    <a:pt x="32556" y="82402"/>
                    <a:pt x="38075" y="76848"/>
                    <a:pt x="48903" y="76848"/>
                  </a:cubicBezTo>
                  <a:close/>
                  <a:moveTo>
                    <a:pt x="160682" y="76848"/>
                  </a:moveTo>
                  <a:cubicBezTo>
                    <a:pt x="170602" y="76848"/>
                    <a:pt x="176051" y="81529"/>
                    <a:pt x="177623" y="91309"/>
                  </a:cubicBezTo>
                  <a:lnTo>
                    <a:pt x="165991" y="84323"/>
                  </a:lnTo>
                  <a:cubicBezTo>
                    <a:pt x="165423" y="83992"/>
                    <a:pt x="164803" y="83833"/>
                    <a:pt x="164191" y="83833"/>
                  </a:cubicBezTo>
                  <a:cubicBezTo>
                    <a:pt x="162999" y="83833"/>
                    <a:pt x="161840" y="84437"/>
                    <a:pt x="161171" y="85546"/>
                  </a:cubicBezTo>
                  <a:cubicBezTo>
                    <a:pt x="161066" y="85755"/>
                    <a:pt x="160961" y="85965"/>
                    <a:pt x="160856" y="86209"/>
                  </a:cubicBezTo>
                  <a:cubicBezTo>
                    <a:pt x="159110" y="91519"/>
                    <a:pt x="149539" y="93545"/>
                    <a:pt x="143426" y="94104"/>
                  </a:cubicBezTo>
                  <a:cubicBezTo>
                    <a:pt x="144334" y="82402"/>
                    <a:pt x="149853" y="76848"/>
                    <a:pt x="160682" y="76848"/>
                  </a:cubicBezTo>
                  <a:close/>
                  <a:moveTo>
                    <a:pt x="109613" y="71224"/>
                  </a:moveTo>
                  <a:lnTo>
                    <a:pt x="122083" y="78734"/>
                  </a:lnTo>
                  <a:cubicBezTo>
                    <a:pt x="120686" y="87292"/>
                    <a:pt x="110172" y="94313"/>
                    <a:pt x="104792" y="94313"/>
                  </a:cubicBezTo>
                  <a:cubicBezTo>
                    <a:pt x="97003" y="92986"/>
                    <a:pt x="90506" y="87572"/>
                    <a:pt x="87816" y="80166"/>
                  </a:cubicBezTo>
                  <a:cubicBezTo>
                    <a:pt x="93789" y="79677"/>
                    <a:pt x="104583" y="77861"/>
                    <a:pt x="109613" y="71224"/>
                  </a:cubicBezTo>
                  <a:close/>
                  <a:moveTo>
                    <a:pt x="53724" y="92182"/>
                  </a:moveTo>
                  <a:lnTo>
                    <a:pt x="66194" y="99693"/>
                  </a:lnTo>
                  <a:cubicBezTo>
                    <a:pt x="64797" y="108251"/>
                    <a:pt x="54283" y="115272"/>
                    <a:pt x="48903" y="115272"/>
                  </a:cubicBezTo>
                  <a:cubicBezTo>
                    <a:pt x="41114" y="113944"/>
                    <a:pt x="34616" y="108530"/>
                    <a:pt x="31927" y="101125"/>
                  </a:cubicBezTo>
                  <a:cubicBezTo>
                    <a:pt x="37900" y="100636"/>
                    <a:pt x="48694" y="98819"/>
                    <a:pt x="53724" y="92182"/>
                  </a:cubicBezTo>
                  <a:close/>
                  <a:moveTo>
                    <a:pt x="165502" y="92182"/>
                  </a:moveTo>
                  <a:lnTo>
                    <a:pt x="177973" y="99693"/>
                  </a:lnTo>
                  <a:cubicBezTo>
                    <a:pt x="176575" y="108251"/>
                    <a:pt x="166061" y="115272"/>
                    <a:pt x="160682" y="115272"/>
                  </a:cubicBezTo>
                  <a:cubicBezTo>
                    <a:pt x="152892" y="113944"/>
                    <a:pt x="146395" y="108530"/>
                    <a:pt x="143705" y="101125"/>
                  </a:cubicBezTo>
                  <a:cubicBezTo>
                    <a:pt x="149679" y="100636"/>
                    <a:pt x="160472" y="98819"/>
                    <a:pt x="165502" y="92182"/>
                  </a:cubicBezTo>
                  <a:close/>
                  <a:moveTo>
                    <a:pt x="104792" y="107203"/>
                  </a:moveTo>
                  <a:lnTo>
                    <a:pt x="107692" y="114433"/>
                  </a:lnTo>
                  <a:lnTo>
                    <a:pt x="104792" y="117333"/>
                  </a:lnTo>
                  <a:lnTo>
                    <a:pt x="101893" y="114433"/>
                  </a:lnTo>
                  <a:lnTo>
                    <a:pt x="104792" y="107203"/>
                  </a:lnTo>
                  <a:close/>
                  <a:moveTo>
                    <a:pt x="108286" y="14077"/>
                  </a:moveTo>
                  <a:cubicBezTo>
                    <a:pt x="155652" y="15928"/>
                    <a:pt x="193656" y="53933"/>
                    <a:pt x="195543" y="101299"/>
                  </a:cubicBezTo>
                  <a:lnTo>
                    <a:pt x="188626" y="101299"/>
                  </a:lnTo>
                  <a:lnTo>
                    <a:pt x="188626" y="108286"/>
                  </a:lnTo>
                  <a:lnTo>
                    <a:pt x="195543" y="108286"/>
                  </a:lnTo>
                  <a:cubicBezTo>
                    <a:pt x="195228" y="115866"/>
                    <a:pt x="194006" y="123411"/>
                    <a:pt x="191840" y="130711"/>
                  </a:cubicBezTo>
                  <a:cubicBezTo>
                    <a:pt x="190513" y="122642"/>
                    <a:pt x="184016" y="116424"/>
                    <a:pt x="175912" y="115446"/>
                  </a:cubicBezTo>
                  <a:cubicBezTo>
                    <a:pt x="181361" y="111150"/>
                    <a:pt x="184714" y="104723"/>
                    <a:pt x="185133" y="97806"/>
                  </a:cubicBezTo>
                  <a:cubicBezTo>
                    <a:pt x="185133" y="74717"/>
                    <a:pt x="171825" y="69862"/>
                    <a:pt x="160682" y="69862"/>
                  </a:cubicBezTo>
                  <a:cubicBezTo>
                    <a:pt x="149539" y="69862"/>
                    <a:pt x="136230" y="74717"/>
                    <a:pt x="136230" y="97806"/>
                  </a:cubicBezTo>
                  <a:cubicBezTo>
                    <a:pt x="136649" y="104723"/>
                    <a:pt x="140003" y="111150"/>
                    <a:pt x="145452" y="115446"/>
                  </a:cubicBezTo>
                  <a:cubicBezTo>
                    <a:pt x="142588" y="115796"/>
                    <a:pt x="139863" y="116809"/>
                    <a:pt x="137488" y="118381"/>
                  </a:cubicBezTo>
                  <a:cubicBezTo>
                    <a:pt x="137034" y="118695"/>
                    <a:pt x="136649" y="119009"/>
                    <a:pt x="136230" y="119359"/>
                  </a:cubicBezTo>
                  <a:lnTo>
                    <a:pt x="136230" y="112827"/>
                  </a:lnTo>
                  <a:cubicBezTo>
                    <a:pt x="136265" y="103500"/>
                    <a:pt x="129279" y="95606"/>
                    <a:pt x="120022" y="94488"/>
                  </a:cubicBezTo>
                  <a:cubicBezTo>
                    <a:pt x="125472" y="90191"/>
                    <a:pt x="128825" y="83764"/>
                    <a:pt x="129244" y="76848"/>
                  </a:cubicBezTo>
                  <a:cubicBezTo>
                    <a:pt x="129244" y="53759"/>
                    <a:pt x="115935" y="48903"/>
                    <a:pt x="104792" y="48903"/>
                  </a:cubicBezTo>
                  <a:cubicBezTo>
                    <a:pt x="93650" y="48903"/>
                    <a:pt x="80341" y="53759"/>
                    <a:pt x="80341" y="76848"/>
                  </a:cubicBezTo>
                  <a:cubicBezTo>
                    <a:pt x="80760" y="83764"/>
                    <a:pt x="84113" y="90191"/>
                    <a:pt x="89563" y="94488"/>
                  </a:cubicBezTo>
                  <a:cubicBezTo>
                    <a:pt x="80306" y="95641"/>
                    <a:pt x="73355" y="103500"/>
                    <a:pt x="73355" y="112827"/>
                  </a:cubicBezTo>
                  <a:lnTo>
                    <a:pt x="73355" y="119324"/>
                  </a:lnTo>
                  <a:cubicBezTo>
                    <a:pt x="72936" y="119009"/>
                    <a:pt x="72551" y="118660"/>
                    <a:pt x="72097" y="118381"/>
                  </a:cubicBezTo>
                  <a:cubicBezTo>
                    <a:pt x="69722" y="116774"/>
                    <a:pt x="66997" y="115796"/>
                    <a:pt x="64133" y="115446"/>
                  </a:cubicBezTo>
                  <a:cubicBezTo>
                    <a:pt x="69582" y="111150"/>
                    <a:pt x="72936" y="104723"/>
                    <a:pt x="73355" y="97806"/>
                  </a:cubicBezTo>
                  <a:cubicBezTo>
                    <a:pt x="73355" y="74717"/>
                    <a:pt x="60046" y="69862"/>
                    <a:pt x="48903" y="69862"/>
                  </a:cubicBezTo>
                  <a:cubicBezTo>
                    <a:pt x="37760" y="69862"/>
                    <a:pt x="24452" y="74717"/>
                    <a:pt x="24452" y="97806"/>
                  </a:cubicBezTo>
                  <a:cubicBezTo>
                    <a:pt x="24871" y="104723"/>
                    <a:pt x="28224" y="111150"/>
                    <a:pt x="33673" y="115446"/>
                  </a:cubicBezTo>
                  <a:cubicBezTo>
                    <a:pt x="25569" y="116424"/>
                    <a:pt x="19072" y="122642"/>
                    <a:pt x="17745" y="130711"/>
                  </a:cubicBezTo>
                  <a:cubicBezTo>
                    <a:pt x="15579" y="123411"/>
                    <a:pt x="14357" y="115866"/>
                    <a:pt x="14077" y="108286"/>
                  </a:cubicBezTo>
                  <a:lnTo>
                    <a:pt x="20958" y="108286"/>
                  </a:lnTo>
                  <a:lnTo>
                    <a:pt x="20958" y="101299"/>
                  </a:lnTo>
                  <a:lnTo>
                    <a:pt x="14077" y="101299"/>
                  </a:lnTo>
                  <a:cubicBezTo>
                    <a:pt x="15928" y="53933"/>
                    <a:pt x="53933" y="15928"/>
                    <a:pt x="101299" y="14077"/>
                  </a:cubicBezTo>
                  <a:lnTo>
                    <a:pt x="101299" y="20958"/>
                  </a:lnTo>
                  <a:lnTo>
                    <a:pt x="108286" y="20958"/>
                  </a:lnTo>
                  <a:lnTo>
                    <a:pt x="108286" y="14077"/>
                  </a:lnTo>
                  <a:close/>
                  <a:moveTo>
                    <a:pt x="117717" y="101299"/>
                  </a:moveTo>
                  <a:cubicBezTo>
                    <a:pt x="124074" y="101299"/>
                    <a:pt x="129244" y="106469"/>
                    <a:pt x="129244" y="112827"/>
                  </a:cubicBezTo>
                  <a:lnTo>
                    <a:pt x="129244" y="136230"/>
                  </a:lnTo>
                  <a:lnTo>
                    <a:pt x="80341" y="136230"/>
                  </a:lnTo>
                  <a:lnTo>
                    <a:pt x="80341" y="112827"/>
                  </a:lnTo>
                  <a:cubicBezTo>
                    <a:pt x="80341" y="106469"/>
                    <a:pt x="85511" y="101299"/>
                    <a:pt x="91868" y="101299"/>
                  </a:cubicBezTo>
                  <a:lnTo>
                    <a:pt x="99623" y="101299"/>
                  </a:lnTo>
                  <a:lnTo>
                    <a:pt x="94558" y="113979"/>
                  </a:lnTo>
                  <a:cubicBezTo>
                    <a:pt x="94034" y="115272"/>
                    <a:pt x="94348" y="116739"/>
                    <a:pt x="95326" y="117752"/>
                  </a:cubicBezTo>
                  <a:lnTo>
                    <a:pt x="102312" y="124738"/>
                  </a:lnTo>
                  <a:cubicBezTo>
                    <a:pt x="102994" y="125419"/>
                    <a:pt x="103893" y="125760"/>
                    <a:pt x="104792" y="125760"/>
                  </a:cubicBezTo>
                  <a:cubicBezTo>
                    <a:pt x="105692" y="125760"/>
                    <a:pt x="106591" y="125419"/>
                    <a:pt x="107273" y="124738"/>
                  </a:cubicBezTo>
                  <a:lnTo>
                    <a:pt x="114259" y="117752"/>
                  </a:lnTo>
                  <a:cubicBezTo>
                    <a:pt x="115237" y="116739"/>
                    <a:pt x="115551" y="115272"/>
                    <a:pt x="115027" y="113979"/>
                  </a:cubicBezTo>
                  <a:lnTo>
                    <a:pt x="109962" y="101299"/>
                  </a:lnTo>
                  <a:close/>
                  <a:moveTo>
                    <a:pt x="48903" y="128161"/>
                  </a:moveTo>
                  <a:lnTo>
                    <a:pt x="51802" y="135392"/>
                  </a:lnTo>
                  <a:lnTo>
                    <a:pt x="48903" y="138291"/>
                  </a:lnTo>
                  <a:lnTo>
                    <a:pt x="46004" y="135392"/>
                  </a:lnTo>
                  <a:lnTo>
                    <a:pt x="48903" y="128161"/>
                  </a:lnTo>
                  <a:close/>
                  <a:moveTo>
                    <a:pt x="160682" y="128161"/>
                  </a:moveTo>
                  <a:lnTo>
                    <a:pt x="163581" y="135392"/>
                  </a:lnTo>
                  <a:lnTo>
                    <a:pt x="160682" y="138291"/>
                  </a:lnTo>
                  <a:lnTo>
                    <a:pt x="157783" y="135392"/>
                  </a:lnTo>
                  <a:lnTo>
                    <a:pt x="160682" y="128161"/>
                  </a:lnTo>
                  <a:close/>
                  <a:moveTo>
                    <a:pt x="61828" y="122258"/>
                  </a:moveTo>
                  <a:cubicBezTo>
                    <a:pt x="68185" y="122258"/>
                    <a:pt x="73355" y="127428"/>
                    <a:pt x="73355" y="133785"/>
                  </a:cubicBezTo>
                  <a:lnTo>
                    <a:pt x="73355" y="157189"/>
                  </a:lnTo>
                  <a:lnTo>
                    <a:pt x="30669" y="157189"/>
                  </a:lnTo>
                  <a:cubicBezTo>
                    <a:pt x="28399" y="153940"/>
                    <a:pt x="26303" y="150552"/>
                    <a:pt x="24452" y="147059"/>
                  </a:cubicBezTo>
                  <a:lnTo>
                    <a:pt x="24452" y="133785"/>
                  </a:lnTo>
                  <a:cubicBezTo>
                    <a:pt x="24452" y="127428"/>
                    <a:pt x="29621" y="122258"/>
                    <a:pt x="35979" y="122258"/>
                  </a:cubicBezTo>
                  <a:lnTo>
                    <a:pt x="43733" y="122258"/>
                  </a:lnTo>
                  <a:lnTo>
                    <a:pt x="38668" y="134938"/>
                  </a:lnTo>
                  <a:cubicBezTo>
                    <a:pt x="38144" y="136230"/>
                    <a:pt x="38459" y="137697"/>
                    <a:pt x="39437" y="138710"/>
                  </a:cubicBezTo>
                  <a:lnTo>
                    <a:pt x="46423" y="145696"/>
                  </a:lnTo>
                  <a:cubicBezTo>
                    <a:pt x="47104" y="146378"/>
                    <a:pt x="48004" y="146718"/>
                    <a:pt x="48903" y="146718"/>
                  </a:cubicBezTo>
                  <a:cubicBezTo>
                    <a:pt x="49803" y="146718"/>
                    <a:pt x="50702" y="146378"/>
                    <a:pt x="51383" y="145696"/>
                  </a:cubicBezTo>
                  <a:lnTo>
                    <a:pt x="58369" y="138710"/>
                  </a:lnTo>
                  <a:cubicBezTo>
                    <a:pt x="59347" y="137697"/>
                    <a:pt x="59662" y="136230"/>
                    <a:pt x="59138" y="134938"/>
                  </a:cubicBezTo>
                  <a:lnTo>
                    <a:pt x="54073" y="122258"/>
                  </a:lnTo>
                  <a:close/>
                  <a:moveTo>
                    <a:pt x="173606" y="122258"/>
                  </a:moveTo>
                  <a:cubicBezTo>
                    <a:pt x="179964" y="122258"/>
                    <a:pt x="185133" y="127428"/>
                    <a:pt x="185133" y="133785"/>
                  </a:cubicBezTo>
                  <a:lnTo>
                    <a:pt x="185133" y="147059"/>
                  </a:lnTo>
                  <a:cubicBezTo>
                    <a:pt x="183282" y="150552"/>
                    <a:pt x="181186" y="153940"/>
                    <a:pt x="178916" y="157189"/>
                  </a:cubicBezTo>
                  <a:lnTo>
                    <a:pt x="136230" y="157189"/>
                  </a:lnTo>
                  <a:lnTo>
                    <a:pt x="136230" y="133785"/>
                  </a:lnTo>
                  <a:cubicBezTo>
                    <a:pt x="136230" y="127428"/>
                    <a:pt x="141400" y="122258"/>
                    <a:pt x="147757" y="122258"/>
                  </a:cubicBezTo>
                  <a:lnTo>
                    <a:pt x="155512" y="122258"/>
                  </a:lnTo>
                  <a:lnTo>
                    <a:pt x="150447" y="134938"/>
                  </a:lnTo>
                  <a:cubicBezTo>
                    <a:pt x="149923" y="136230"/>
                    <a:pt x="150237" y="137697"/>
                    <a:pt x="151216" y="138710"/>
                  </a:cubicBezTo>
                  <a:lnTo>
                    <a:pt x="158202" y="145696"/>
                  </a:lnTo>
                  <a:cubicBezTo>
                    <a:pt x="158883" y="146378"/>
                    <a:pt x="159782" y="146718"/>
                    <a:pt x="160682" y="146718"/>
                  </a:cubicBezTo>
                  <a:cubicBezTo>
                    <a:pt x="161581" y="146718"/>
                    <a:pt x="162481" y="146378"/>
                    <a:pt x="163162" y="145696"/>
                  </a:cubicBezTo>
                  <a:lnTo>
                    <a:pt x="170148" y="138710"/>
                  </a:lnTo>
                  <a:cubicBezTo>
                    <a:pt x="171126" y="137697"/>
                    <a:pt x="171440" y="136230"/>
                    <a:pt x="170917" y="134938"/>
                  </a:cubicBezTo>
                  <a:lnTo>
                    <a:pt x="165852" y="122258"/>
                  </a:lnTo>
                  <a:close/>
                  <a:moveTo>
                    <a:pt x="129244" y="143216"/>
                  </a:moveTo>
                  <a:lnTo>
                    <a:pt x="129244" y="160682"/>
                  </a:lnTo>
                  <a:cubicBezTo>
                    <a:pt x="129244" y="162603"/>
                    <a:pt x="130816" y="164175"/>
                    <a:pt x="132737" y="164175"/>
                  </a:cubicBezTo>
                  <a:lnTo>
                    <a:pt x="173432" y="164175"/>
                  </a:lnTo>
                  <a:cubicBezTo>
                    <a:pt x="157014" y="183212"/>
                    <a:pt x="133401" y="194565"/>
                    <a:pt x="108286" y="195543"/>
                  </a:cubicBezTo>
                  <a:lnTo>
                    <a:pt x="108286" y="188626"/>
                  </a:lnTo>
                  <a:lnTo>
                    <a:pt x="101299" y="188626"/>
                  </a:lnTo>
                  <a:lnTo>
                    <a:pt x="101299" y="195543"/>
                  </a:lnTo>
                  <a:cubicBezTo>
                    <a:pt x="76184" y="194565"/>
                    <a:pt x="52571" y="183212"/>
                    <a:pt x="36153" y="164175"/>
                  </a:cubicBezTo>
                  <a:lnTo>
                    <a:pt x="76848" y="164175"/>
                  </a:lnTo>
                  <a:cubicBezTo>
                    <a:pt x="78769" y="164175"/>
                    <a:pt x="80341" y="162603"/>
                    <a:pt x="80341" y="160682"/>
                  </a:cubicBezTo>
                  <a:lnTo>
                    <a:pt x="80341" y="143216"/>
                  </a:lnTo>
                  <a:close/>
                  <a:moveTo>
                    <a:pt x="101299" y="0"/>
                  </a:moveTo>
                  <a:lnTo>
                    <a:pt x="101299" y="7091"/>
                  </a:lnTo>
                  <a:cubicBezTo>
                    <a:pt x="50056" y="8977"/>
                    <a:pt x="8977" y="50056"/>
                    <a:pt x="7091" y="101299"/>
                  </a:cubicBezTo>
                  <a:lnTo>
                    <a:pt x="0" y="101299"/>
                  </a:lnTo>
                  <a:lnTo>
                    <a:pt x="0" y="108286"/>
                  </a:lnTo>
                  <a:lnTo>
                    <a:pt x="7091" y="108286"/>
                  </a:lnTo>
                  <a:cubicBezTo>
                    <a:pt x="8977" y="159529"/>
                    <a:pt x="50056" y="200608"/>
                    <a:pt x="101299" y="202529"/>
                  </a:cubicBezTo>
                  <a:lnTo>
                    <a:pt x="101299" y="209585"/>
                  </a:lnTo>
                  <a:lnTo>
                    <a:pt x="108286" y="209585"/>
                  </a:lnTo>
                  <a:lnTo>
                    <a:pt x="108286" y="202529"/>
                  </a:lnTo>
                  <a:cubicBezTo>
                    <a:pt x="159529" y="200608"/>
                    <a:pt x="200608" y="159529"/>
                    <a:pt x="202529" y="108286"/>
                  </a:cubicBezTo>
                  <a:lnTo>
                    <a:pt x="209585" y="108286"/>
                  </a:lnTo>
                  <a:lnTo>
                    <a:pt x="209585" y="101299"/>
                  </a:lnTo>
                  <a:lnTo>
                    <a:pt x="202529" y="101299"/>
                  </a:lnTo>
                  <a:cubicBezTo>
                    <a:pt x="200608" y="50056"/>
                    <a:pt x="159529" y="8977"/>
                    <a:pt x="108286" y="7091"/>
                  </a:cubicBezTo>
                  <a:lnTo>
                    <a:pt x="10828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49"/>
          <p:cNvGrpSpPr/>
          <p:nvPr/>
        </p:nvGrpSpPr>
        <p:grpSpPr>
          <a:xfrm>
            <a:off x="5410797" y="4106240"/>
            <a:ext cx="322747" cy="299464"/>
            <a:chOff x="1190625" y="426500"/>
            <a:chExt cx="5222450" cy="4845700"/>
          </a:xfrm>
        </p:grpSpPr>
        <p:sp>
          <p:nvSpPr>
            <p:cNvPr id="1114" name="Google Shape;1114;p49"/>
            <p:cNvSpPr/>
            <p:nvPr/>
          </p:nvSpPr>
          <p:spPr>
            <a:xfrm>
              <a:off x="2997750" y="426500"/>
              <a:ext cx="1392075" cy="1202875"/>
            </a:xfrm>
            <a:custGeom>
              <a:rect b="b" l="l" r="r" t="t"/>
              <a:pathLst>
                <a:path extrusionOk="0" h="48115" w="55683">
                  <a:moveTo>
                    <a:pt x="16963" y="8155"/>
                  </a:moveTo>
                  <a:cubicBezTo>
                    <a:pt x="17615" y="8155"/>
                    <a:pt x="18268" y="8253"/>
                    <a:pt x="18920" y="8416"/>
                  </a:cubicBezTo>
                  <a:cubicBezTo>
                    <a:pt x="20453" y="8775"/>
                    <a:pt x="21204" y="9525"/>
                    <a:pt x="23422" y="11874"/>
                  </a:cubicBezTo>
                  <a:cubicBezTo>
                    <a:pt x="23878" y="12363"/>
                    <a:pt x="24400" y="12885"/>
                    <a:pt x="24922" y="13440"/>
                  </a:cubicBezTo>
                  <a:cubicBezTo>
                    <a:pt x="25705" y="14255"/>
                    <a:pt x="26749" y="14679"/>
                    <a:pt x="27858" y="14679"/>
                  </a:cubicBezTo>
                  <a:cubicBezTo>
                    <a:pt x="28967" y="14679"/>
                    <a:pt x="30011" y="14255"/>
                    <a:pt x="30794" y="13440"/>
                  </a:cubicBezTo>
                  <a:cubicBezTo>
                    <a:pt x="31316" y="12885"/>
                    <a:pt x="31805" y="12363"/>
                    <a:pt x="32294" y="11874"/>
                  </a:cubicBezTo>
                  <a:cubicBezTo>
                    <a:pt x="34480" y="9525"/>
                    <a:pt x="35263" y="8775"/>
                    <a:pt x="36796" y="8416"/>
                  </a:cubicBezTo>
                  <a:cubicBezTo>
                    <a:pt x="37468" y="8256"/>
                    <a:pt x="38125" y="8175"/>
                    <a:pt x="38763" y="8175"/>
                  </a:cubicBezTo>
                  <a:cubicBezTo>
                    <a:pt x="40198" y="8175"/>
                    <a:pt x="41536" y="8582"/>
                    <a:pt x="42733" y="9395"/>
                  </a:cubicBezTo>
                  <a:cubicBezTo>
                    <a:pt x="44690" y="10732"/>
                    <a:pt x="46092" y="12983"/>
                    <a:pt x="46680" y="15723"/>
                  </a:cubicBezTo>
                  <a:cubicBezTo>
                    <a:pt x="47332" y="18724"/>
                    <a:pt x="46908" y="21921"/>
                    <a:pt x="45473" y="24759"/>
                  </a:cubicBezTo>
                  <a:cubicBezTo>
                    <a:pt x="43222" y="29260"/>
                    <a:pt x="32620" y="36404"/>
                    <a:pt x="27858" y="39307"/>
                  </a:cubicBezTo>
                  <a:cubicBezTo>
                    <a:pt x="23095" y="36404"/>
                    <a:pt x="12494" y="29260"/>
                    <a:pt x="10211" y="24759"/>
                  </a:cubicBezTo>
                  <a:cubicBezTo>
                    <a:pt x="8808" y="21921"/>
                    <a:pt x="8384" y="18724"/>
                    <a:pt x="9004" y="15723"/>
                  </a:cubicBezTo>
                  <a:cubicBezTo>
                    <a:pt x="9623" y="12983"/>
                    <a:pt x="11026" y="10732"/>
                    <a:pt x="12983" y="9395"/>
                  </a:cubicBezTo>
                  <a:cubicBezTo>
                    <a:pt x="14190" y="8579"/>
                    <a:pt x="15528" y="8155"/>
                    <a:pt x="16963" y="8155"/>
                  </a:cubicBezTo>
                  <a:close/>
                  <a:moveTo>
                    <a:pt x="16944" y="1"/>
                  </a:moveTo>
                  <a:cubicBezTo>
                    <a:pt x="13887" y="1"/>
                    <a:pt x="10972" y="896"/>
                    <a:pt x="8384" y="2675"/>
                  </a:cubicBezTo>
                  <a:cubicBezTo>
                    <a:pt x="4698" y="5187"/>
                    <a:pt x="2088" y="9232"/>
                    <a:pt x="1044" y="14027"/>
                  </a:cubicBezTo>
                  <a:cubicBezTo>
                    <a:pt x="1" y="18789"/>
                    <a:pt x="686" y="23911"/>
                    <a:pt x="2936" y="28379"/>
                  </a:cubicBezTo>
                  <a:cubicBezTo>
                    <a:pt x="4763" y="32066"/>
                    <a:pt x="9102" y="36306"/>
                    <a:pt x="16147" y="41330"/>
                  </a:cubicBezTo>
                  <a:cubicBezTo>
                    <a:pt x="18790" y="43222"/>
                    <a:pt x="21236" y="44787"/>
                    <a:pt x="22835" y="45798"/>
                  </a:cubicBezTo>
                  <a:cubicBezTo>
                    <a:pt x="26129" y="47854"/>
                    <a:pt x="26618" y="48114"/>
                    <a:pt x="27858" y="48114"/>
                  </a:cubicBezTo>
                  <a:cubicBezTo>
                    <a:pt x="29098" y="48114"/>
                    <a:pt x="29587" y="47854"/>
                    <a:pt x="32881" y="45798"/>
                  </a:cubicBezTo>
                  <a:cubicBezTo>
                    <a:pt x="34480" y="44787"/>
                    <a:pt x="36926" y="43222"/>
                    <a:pt x="39536" y="41330"/>
                  </a:cubicBezTo>
                  <a:cubicBezTo>
                    <a:pt x="46614" y="36306"/>
                    <a:pt x="50953" y="32066"/>
                    <a:pt x="52780" y="28379"/>
                  </a:cubicBezTo>
                  <a:cubicBezTo>
                    <a:pt x="55030" y="23911"/>
                    <a:pt x="55683" y="18789"/>
                    <a:pt x="54672" y="14027"/>
                  </a:cubicBezTo>
                  <a:cubicBezTo>
                    <a:pt x="53628" y="9232"/>
                    <a:pt x="51018" y="5187"/>
                    <a:pt x="47332" y="2675"/>
                  </a:cubicBezTo>
                  <a:cubicBezTo>
                    <a:pt x="44744" y="896"/>
                    <a:pt x="41829" y="1"/>
                    <a:pt x="38761" y="1"/>
                  </a:cubicBezTo>
                  <a:cubicBezTo>
                    <a:pt x="37497" y="1"/>
                    <a:pt x="36207" y="152"/>
                    <a:pt x="34904" y="457"/>
                  </a:cubicBezTo>
                  <a:cubicBezTo>
                    <a:pt x="31772" y="1207"/>
                    <a:pt x="29783" y="2773"/>
                    <a:pt x="27858" y="4697"/>
                  </a:cubicBezTo>
                  <a:cubicBezTo>
                    <a:pt x="25933" y="2773"/>
                    <a:pt x="23944" y="1207"/>
                    <a:pt x="20779" y="457"/>
                  </a:cubicBezTo>
                  <a:cubicBezTo>
                    <a:pt x="19485" y="152"/>
                    <a:pt x="18203" y="1"/>
                    <a:pt x="1694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2777575" y="3494175"/>
              <a:ext cx="203900" cy="204125"/>
            </a:xfrm>
            <a:custGeom>
              <a:rect b="b" l="l" r="r" t="t"/>
              <a:pathLst>
                <a:path extrusionOk="0" h="8165" w="8156">
                  <a:moveTo>
                    <a:pt x="4094" y="1"/>
                  </a:moveTo>
                  <a:cubicBezTo>
                    <a:pt x="3825" y="1"/>
                    <a:pt x="3556" y="25"/>
                    <a:pt x="3295" y="74"/>
                  </a:cubicBezTo>
                  <a:cubicBezTo>
                    <a:pt x="3034" y="140"/>
                    <a:pt x="2773" y="205"/>
                    <a:pt x="2512" y="303"/>
                  </a:cubicBezTo>
                  <a:cubicBezTo>
                    <a:pt x="2284" y="401"/>
                    <a:pt x="2055" y="531"/>
                    <a:pt x="1827" y="694"/>
                  </a:cubicBezTo>
                  <a:cubicBezTo>
                    <a:pt x="1599" y="857"/>
                    <a:pt x="1403" y="1020"/>
                    <a:pt x="1207" y="1183"/>
                  </a:cubicBezTo>
                  <a:cubicBezTo>
                    <a:pt x="457" y="1966"/>
                    <a:pt x="0" y="3010"/>
                    <a:pt x="0" y="4087"/>
                  </a:cubicBezTo>
                  <a:cubicBezTo>
                    <a:pt x="0" y="4348"/>
                    <a:pt x="33" y="4609"/>
                    <a:pt x="98" y="4869"/>
                  </a:cubicBezTo>
                  <a:cubicBezTo>
                    <a:pt x="131" y="5130"/>
                    <a:pt x="229" y="5391"/>
                    <a:pt x="326" y="5652"/>
                  </a:cubicBezTo>
                  <a:cubicBezTo>
                    <a:pt x="424" y="5881"/>
                    <a:pt x="555" y="6109"/>
                    <a:pt x="685" y="6337"/>
                  </a:cubicBezTo>
                  <a:cubicBezTo>
                    <a:pt x="848" y="6566"/>
                    <a:pt x="1011" y="6761"/>
                    <a:pt x="1207" y="6957"/>
                  </a:cubicBezTo>
                  <a:cubicBezTo>
                    <a:pt x="1403" y="7153"/>
                    <a:pt x="1599" y="7316"/>
                    <a:pt x="1827" y="7479"/>
                  </a:cubicBezTo>
                  <a:cubicBezTo>
                    <a:pt x="2055" y="7610"/>
                    <a:pt x="2284" y="7740"/>
                    <a:pt x="2512" y="7838"/>
                  </a:cubicBezTo>
                  <a:cubicBezTo>
                    <a:pt x="2773" y="7936"/>
                    <a:pt x="3034" y="8034"/>
                    <a:pt x="3295" y="8066"/>
                  </a:cubicBezTo>
                  <a:cubicBezTo>
                    <a:pt x="3556" y="8131"/>
                    <a:pt x="3817" y="8164"/>
                    <a:pt x="4078" y="8164"/>
                  </a:cubicBezTo>
                  <a:cubicBezTo>
                    <a:pt x="4339" y="8164"/>
                    <a:pt x="4632" y="8131"/>
                    <a:pt x="4893" y="8066"/>
                  </a:cubicBezTo>
                  <a:cubicBezTo>
                    <a:pt x="5154" y="8034"/>
                    <a:pt x="5415" y="7936"/>
                    <a:pt x="5643" y="7838"/>
                  </a:cubicBezTo>
                  <a:cubicBezTo>
                    <a:pt x="5904" y="7740"/>
                    <a:pt x="6133" y="7610"/>
                    <a:pt x="6361" y="7479"/>
                  </a:cubicBezTo>
                  <a:cubicBezTo>
                    <a:pt x="6589" y="7316"/>
                    <a:pt x="6785" y="7153"/>
                    <a:pt x="6981" y="6957"/>
                  </a:cubicBezTo>
                  <a:cubicBezTo>
                    <a:pt x="7144" y="6761"/>
                    <a:pt x="7340" y="6566"/>
                    <a:pt x="7470" y="6337"/>
                  </a:cubicBezTo>
                  <a:cubicBezTo>
                    <a:pt x="7633" y="6109"/>
                    <a:pt x="7764" y="5881"/>
                    <a:pt x="7862" y="5652"/>
                  </a:cubicBezTo>
                  <a:cubicBezTo>
                    <a:pt x="7960" y="5391"/>
                    <a:pt x="8025" y="5130"/>
                    <a:pt x="8090" y="4869"/>
                  </a:cubicBezTo>
                  <a:cubicBezTo>
                    <a:pt x="8155" y="4609"/>
                    <a:pt x="8155" y="4348"/>
                    <a:pt x="8155" y="4087"/>
                  </a:cubicBezTo>
                  <a:cubicBezTo>
                    <a:pt x="8155" y="3010"/>
                    <a:pt x="7731" y="1966"/>
                    <a:pt x="6981" y="1183"/>
                  </a:cubicBezTo>
                  <a:cubicBezTo>
                    <a:pt x="6785" y="1020"/>
                    <a:pt x="6589" y="857"/>
                    <a:pt x="6361" y="694"/>
                  </a:cubicBezTo>
                  <a:cubicBezTo>
                    <a:pt x="6133" y="531"/>
                    <a:pt x="5904" y="401"/>
                    <a:pt x="5643" y="303"/>
                  </a:cubicBezTo>
                  <a:cubicBezTo>
                    <a:pt x="5415" y="205"/>
                    <a:pt x="5154" y="140"/>
                    <a:pt x="4893" y="74"/>
                  </a:cubicBezTo>
                  <a:cubicBezTo>
                    <a:pt x="4632" y="25"/>
                    <a:pt x="4363" y="1"/>
                    <a:pt x="409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9"/>
            <p:cNvSpPr/>
            <p:nvPr/>
          </p:nvSpPr>
          <p:spPr>
            <a:xfrm>
              <a:off x="1190625" y="1530675"/>
              <a:ext cx="5222450" cy="3741525"/>
            </a:xfrm>
            <a:custGeom>
              <a:rect b="b" l="l" r="r" t="t"/>
              <a:pathLst>
                <a:path extrusionOk="0" h="149661" w="208898">
                  <a:moveTo>
                    <a:pt x="103764" y="16539"/>
                  </a:moveTo>
                  <a:lnTo>
                    <a:pt x="103764" y="24792"/>
                  </a:lnTo>
                  <a:lnTo>
                    <a:pt x="96490" y="30141"/>
                  </a:lnTo>
                  <a:lnTo>
                    <a:pt x="96490" y="16539"/>
                  </a:lnTo>
                  <a:close/>
                  <a:moveTo>
                    <a:pt x="138863" y="9134"/>
                  </a:moveTo>
                  <a:lnTo>
                    <a:pt x="189424" y="46255"/>
                  </a:lnTo>
                  <a:lnTo>
                    <a:pt x="189424" y="56498"/>
                  </a:lnTo>
                  <a:lnTo>
                    <a:pt x="141277" y="21138"/>
                  </a:lnTo>
                  <a:cubicBezTo>
                    <a:pt x="140559" y="20616"/>
                    <a:pt x="139711" y="20355"/>
                    <a:pt x="138863" y="20355"/>
                  </a:cubicBezTo>
                  <a:cubicBezTo>
                    <a:pt x="138015" y="20355"/>
                    <a:pt x="137167" y="20616"/>
                    <a:pt x="136449" y="21138"/>
                  </a:cubicBezTo>
                  <a:lnTo>
                    <a:pt x="88302" y="56400"/>
                  </a:lnTo>
                  <a:lnTo>
                    <a:pt x="88302" y="46255"/>
                  </a:lnTo>
                  <a:lnTo>
                    <a:pt x="138863" y="9134"/>
                  </a:lnTo>
                  <a:close/>
                  <a:moveTo>
                    <a:pt x="27303" y="47821"/>
                  </a:moveTo>
                  <a:lnTo>
                    <a:pt x="27303" y="104710"/>
                  </a:lnTo>
                  <a:lnTo>
                    <a:pt x="8155" y="104710"/>
                  </a:lnTo>
                  <a:lnTo>
                    <a:pt x="8155" y="47821"/>
                  </a:lnTo>
                  <a:close/>
                  <a:moveTo>
                    <a:pt x="150182" y="78256"/>
                  </a:moveTo>
                  <a:lnTo>
                    <a:pt x="150182" y="115083"/>
                  </a:lnTo>
                  <a:lnTo>
                    <a:pt x="149693" y="115083"/>
                  </a:lnTo>
                  <a:cubicBezTo>
                    <a:pt x="148877" y="111430"/>
                    <a:pt x="146855" y="108005"/>
                    <a:pt x="143723" y="105493"/>
                  </a:cubicBezTo>
                  <a:lnTo>
                    <a:pt x="127544" y="91369"/>
                  </a:lnTo>
                  <a:lnTo>
                    <a:pt x="127544" y="78256"/>
                  </a:lnTo>
                  <a:close/>
                  <a:moveTo>
                    <a:pt x="138863" y="29489"/>
                  </a:moveTo>
                  <a:lnTo>
                    <a:pt x="181856" y="61065"/>
                  </a:lnTo>
                  <a:lnTo>
                    <a:pt x="181856" y="115083"/>
                  </a:lnTo>
                  <a:lnTo>
                    <a:pt x="158337" y="115083"/>
                  </a:lnTo>
                  <a:lnTo>
                    <a:pt x="158337" y="74145"/>
                  </a:lnTo>
                  <a:cubicBezTo>
                    <a:pt x="158337" y="71895"/>
                    <a:pt x="156510" y="70068"/>
                    <a:pt x="154259" y="70068"/>
                  </a:cubicBezTo>
                  <a:lnTo>
                    <a:pt x="123466" y="70068"/>
                  </a:lnTo>
                  <a:cubicBezTo>
                    <a:pt x="121215" y="70068"/>
                    <a:pt x="119389" y="71895"/>
                    <a:pt x="119389" y="74145"/>
                  </a:cubicBezTo>
                  <a:lnTo>
                    <a:pt x="119389" y="84258"/>
                  </a:lnTo>
                  <a:lnTo>
                    <a:pt x="94141" y="62239"/>
                  </a:lnTo>
                  <a:lnTo>
                    <a:pt x="138863" y="29489"/>
                  </a:lnTo>
                  <a:close/>
                  <a:moveTo>
                    <a:pt x="49282" y="55187"/>
                  </a:moveTo>
                  <a:cubicBezTo>
                    <a:pt x="61352" y="55187"/>
                    <a:pt x="75688" y="56695"/>
                    <a:pt x="82659" y="63055"/>
                  </a:cubicBezTo>
                  <a:cubicBezTo>
                    <a:pt x="82691" y="63087"/>
                    <a:pt x="82724" y="63120"/>
                    <a:pt x="82757" y="63120"/>
                  </a:cubicBezTo>
                  <a:lnTo>
                    <a:pt x="138439" y="111691"/>
                  </a:lnTo>
                  <a:cubicBezTo>
                    <a:pt x="138471" y="111724"/>
                    <a:pt x="138504" y="111756"/>
                    <a:pt x="138569" y="111789"/>
                  </a:cubicBezTo>
                  <a:cubicBezTo>
                    <a:pt x="142484" y="114920"/>
                    <a:pt x="143136" y="120694"/>
                    <a:pt x="139972" y="124608"/>
                  </a:cubicBezTo>
                  <a:cubicBezTo>
                    <a:pt x="138471" y="126533"/>
                    <a:pt x="136286" y="127707"/>
                    <a:pt x="133872" y="128001"/>
                  </a:cubicBezTo>
                  <a:cubicBezTo>
                    <a:pt x="133532" y="128037"/>
                    <a:pt x="133193" y="128055"/>
                    <a:pt x="132857" y="128055"/>
                  </a:cubicBezTo>
                  <a:cubicBezTo>
                    <a:pt x="130774" y="128055"/>
                    <a:pt x="128786" y="127364"/>
                    <a:pt x="127185" y="126044"/>
                  </a:cubicBezTo>
                  <a:lnTo>
                    <a:pt x="80571" y="88270"/>
                  </a:lnTo>
                  <a:cubicBezTo>
                    <a:pt x="79823" y="87663"/>
                    <a:pt x="78917" y="87368"/>
                    <a:pt x="78015" y="87368"/>
                  </a:cubicBezTo>
                  <a:cubicBezTo>
                    <a:pt x="76832" y="87368"/>
                    <a:pt x="75658" y="87876"/>
                    <a:pt x="74863" y="88857"/>
                  </a:cubicBezTo>
                  <a:cubicBezTo>
                    <a:pt x="73427" y="90618"/>
                    <a:pt x="73688" y="93195"/>
                    <a:pt x="75450" y="94598"/>
                  </a:cubicBezTo>
                  <a:lnTo>
                    <a:pt x="122064" y="132405"/>
                  </a:lnTo>
                  <a:cubicBezTo>
                    <a:pt x="125162" y="134884"/>
                    <a:pt x="128914" y="136188"/>
                    <a:pt x="132828" y="136188"/>
                  </a:cubicBezTo>
                  <a:cubicBezTo>
                    <a:pt x="133480" y="136188"/>
                    <a:pt x="134100" y="136156"/>
                    <a:pt x="134753" y="136091"/>
                  </a:cubicBezTo>
                  <a:cubicBezTo>
                    <a:pt x="139352" y="135601"/>
                    <a:pt x="143462" y="133318"/>
                    <a:pt x="146365" y="129730"/>
                  </a:cubicBezTo>
                  <a:cubicBezTo>
                    <a:pt x="147931" y="127740"/>
                    <a:pt x="149008" y="125554"/>
                    <a:pt x="149595" y="123238"/>
                  </a:cubicBezTo>
                  <a:lnTo>
                    <a:pt x="191218" y="123238"/>
                  </a:lnTo>
                  <a:cubicBezTo>
                    <a:pt x="196274" y="123238"/>
                    <a:pt x="200482" y="127218"/>
                    <a:pt x="200612" y="132111"/>
                  </a:cubicBezTo>
                  <a:cubicBezTo>
                    <a:pt x="200677" y="134623"/>
                    <a:pt x="199764" y="136971"/>
                    <a:pt x="198035" y="138733"/>
                  </a:cubicBezTo>
                  <a:cubicBezTo>
                    <a:pt x="196306" y="140527"/>
                    <a:pt x="193958" y="141505"/>
                    <a:pt x="191479" y="141505"/>
                  </a:cubicBezTo>
                  <a:lnTo>
                    <a:pt x="85431" y="141473"/>
                  </a:lnTo>
                  <a:cubicBezTo>
                    <a:pt x="62630" y="141473"/>
                    <a:pt x="55030" y="125065"/>
                    <a:pt x="52648" y="111299"/>
                  </a:cubicBezTo>
                  <a:cubicBezTo>
                    <a:pt x="51702" y="105689"/>
                    <a:pt x="50724" y="101285"/>
                    <a:pt x="49745" y="98154"/>
                  </a:cubicBezTo>
                  <a:cubicBezTo>
                    <a:pt x="48962" y="95577"/>
                    <a:pt x="47495" y="90782"/>
                    <a:pt x="43352" y="90782"/>
                  </a:cubicBezTo>
                  <a:lnTo>
                    <a:pt x="35458" y="90782"/>
                  </a:lnTo>
                  <a:lnTo>
                    <a:pt x="35458" y="55780"/>
                  </a:lnTo>
                  <a:cubicBezTo>
                    <a:pt x="39073" y="55481"/>
                    <a:pt x="43957" y="55187"/>
                    <a:pt x="49282" y="55187"/>
                  </a:cubicBezTo>
                  <a:close/>
                  <a:moveTo>
                    <a:pt x="138863" y="0"/>
                  </a:moveTo>
                  <a:cubicBezTo>
                    <a:pt x="138015" y="0"/>
                    <a:pt x="137167" y="261"/>
                    <a:pt x="136449" y="783"/>
                  </a:cubicBezTo>
                  <a:lnTo>
                    <a:pt x="111919" y="18790"/>
                  </a:lnTo>
                  <a:lnTo>
                    <a:pt x="111919" y="12461"/>
                  </a:lnTo>
                  <a:cubicBezTo>
                    <a:pt x="111919" y="10211"/>
                    <a:pt x="110092" y="8384"/>
                    <a:pt x="107841" y="8384"/>
                  </a:cubicBezTo>
                  <a:lnTo>
                    <a:pt x="92412" y="8384"/>
                  </a:lnTo>
                  <a:cubicBezTo>
                    <a:pt x="90161" y="8384"/>
                    <a:pt x="88335" y="10211"/>
                    <a:pt x="88335" y="12461"/>
                  </a:cubicBezTo>
                  <a:lnTo>
                    <a:pt x="88335" y="36111"/>
                  </a:lnTo>
                  <a:lnTo>
                    <a:pt x="81811" y="40906"/>
                  </a:lnTo>
                  <a:cubicBezTo>
                    <a:pt x="80767" y="41689"/>
                    <a:pt x="80147" y="42896"/>
                    <a:pt x="80147" y="44200"/>
                  </a:cubicBezTo>
                  <a:lnTo>
                    <a:pt x="80147" y="52029"/>
                  </a:lnTo>
                  <a:cubicBezTo>
                    <a:pt x="71152" y="48114"/>
                    <a:pt x="59340" y="47032"/>
                    <a:pt x="48989" y="47032"/>
                  </a:cubicBezTo>
                  <a:cubicBezTo>
                    <a:pt x="43987" y="47032"/>
                    <a:pt x="39327" y="47285"/>
                    <a:pt x="35490" y="47593"/>
                  </a:cubicBezTo>
                  <a:lnTo>
                    <a:pt x="35490" y="43744"/>
                  </a:lnTo>
                  <a:cubicBezTo>
                    <a:pt x="35490" y="41493"/>
                    <a:pt x="33664" y="39666"/>
                    <a:pt x="31413" y="39666"/>
                  </a:cubicBezTo>
                  <a:lnTo>
                    <a:pt x="4077" y="39666"/>
                  </a:lnTo>
                  <a:cubicBezTo>
                    <a:pt x="1827" y="39666"/>
                    <a:pt x="0" y="41493"/>
                    <a:pt x="0" y="43744"/>
                  </a:cubicBezTo>
                  <a:lnTo>
                    <a:pt x="0" y="108788"/>
                  </a:lnTo>
                  <a:cubicBezTo>
                    <a:pt x="0" y="111039"/>
                    <a:pt x="1827" y="112865"/>
                    <a:pt x="4077" y="112865"/>
                  </a:cubicBezTo>
                  <a:lnTo>
                    <a:pt x="31413" y="112865"/>
                  </a:lnTo>
                  <a:cubicBezTo>
                    <a:pt x="33664" y="112865"/>
                    <a:pt x="35490" y="111039"/>
                    <a:pt x="35490" y="108788"/>
                  </a:cubicBezTo>
                  <a:lnTo>
                    <a:pt x="35490" y="98937"/>
                  </a:lnTo>
                  <a:lnTo>
                    <a:pt x="41395" y="98937"/>
                  </a:lnTo>
                  <a:cubicBezTo>
                    <a:pt x="42014" y="100502"/>
                    <a:pt x="43189" y="104286"/>
                    <a:pt x="44624" y="112669"/>
                  </a:cubicBezTo>
                  <a:cubicBezTo>
                    <a:pt x="48734" y="136515"/>
                    <a:pt x="63217" y="149628"/>
                    <a:pt x="85431" y="149628"/>
                  </a:cubicBezTo>
                  <a:lnTo>
                    <a:pt x="191479" y="149660"/>
                  </a:lnTo>
                  <a:cubicBezTo>
                    <a:pt x="196176" y="149660"/>
                    <a:pt x="200580" y="147801"/>
                    <a:pt x="203874" y="144441"/>
                  </a:cubicBezTo>
                  <a:cubicBezTo>
                    <a:pt x="207169" y="141049"/>
                    <a:pt x="208898" y="136612"/>
                    <a:pt x="208767" y="131883"/>
                  </a:cubicBezTo>
                  <a:cubicBezTo>
                    <a:pt x="208506" y="122619"/>
                    <a:pt x="200645" y="115083"/>
                    <a:pt x="191218" y="115083"/>
                  </a:cubicBezTo>
                  <a:lnTo>
                    <a:pt x="190011" y="115083"/>
                  </a:lnTo>
                  <a:lnTo>
                    <a:pt x="190011" y="67067"/>
                  </a:lnTo>
                  <a:lnTo>
                    <a:pt x="191087" y="67850"/>
                  </a:lnTo>
                  <a:cubicBezTo>
                    <a:pt x="191805" y="68372"/>
                    <a:pt x="192653" y="68633"/>
                    <a:pt x="193501" y="68633"/>
                  </a:cubicBezTo>
                  <a:cubicBezTo>
                    <a:pt x="194121" y="68633"/>
                    <a:pt x="194773" y="68502"/>
                    <a:pt x="195360" y="68209"/>
                  </a:cubicBezTo>
                  <a:cubicBezTo>
                    <a:pt x="196730" y="67491"/>
                    <a:pt x="197579" y="66088"/>
                    <a:pt x="197579" y="64555"/>
                  </a:cubicBezTo>
                  <a:lnTo>
                    <a:pt x="197579" y="44200"/>
                  </a:lnTo>
                  <a:cubicBezTo>
                    <a:pt x="197579" y="42896"/>
                    <a:pt x="196959" y="41689"/>
                    <a:pt x="195915" y="40906"/>
                  </a:cubicBezTo>
                  <a:lnTo>
                    <a:pt x="141277" y="783"/>
                  </a:lnTo>
                  <a:cubicBezTo>
                    <a:pt x="140559" y="261"/>
                    <a:pt x="139711" y="0"/>
                    <a:pt x="13886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49"/>
          <p:cNvGrpSpPr/>
          <p:nvPr/>
        </p:nvGrpSpPr>
        <p:grpSpPr>
          <a:xfrm>
            <a:off x="6600820" y="3703388"/>
            <a:ext cx="300631" cy="300631"/>
            <a:chOff x="1190625" y="238125"/>
            <a:chExt cx="5183300" cy="5183300"/>
          </a:xfrm>
        </p:grpSpPr>
        <p:sp>
          <p:nvSpPr>
            <p:cNvPr id="1118" name="Google Shape;1118;p49"/>
            <p:cNvSpPr/>
            <p:nvPr/>
          </p:nvSpPr>
          <p:spPr>
            <a:xfrm>
              <a:off x="5503350" y="238125"/>
              <a:ext cx="870575" cy="870550"/>
            </a:xfrm>
            <a:custGeom>
              <a:rect b="b" l="l" r="r" t="t"/>
              <a:pathLst>
                <a:path extrusionOk="0" h="34822" w="34823">
                  <a:moveTo>
                    <a:pt x="17386" y="8925"/>
                  </a:moveTo>
                  <a:cubicBezTo>
                    <a:pt x="22081" y="8925"/>
                    <a:pt x="25846" y="12742"/>
                    <a:pt x="25846" y="17385"/>
                  </a:cubicBezTo>
                  <a:cubicBezTo>
                    <a:pt x="25846" y="22080"/>
                    <a:pt x="22081" y="25846"/>
                    <a:pt x="17386" y="25846"/>
                  </a:cubicBezTo>
                  <a:cubicBezTo>
                    <a:pt x="12743" y="25846"/>
                    <a:pt x="8926" y="22080"/>
                    <a:pt x="8926" y="17385"/>
                  </a:cubicBezTo>
                  <a:cubicBezTo>
                    <a:pt x="8926" y="12742"/>
                    <a:pt x="12743" y="8925"/>
                    <a:pt x="17386" y="8925"/>
                  </a:cubicBezTo>
                  <a:close/>
                  <a:moveTo>
                    <a:pt x="17386" y="0"/>
                  </a:moveTo>
                  <a:cubicBezTo>
                    <a:pt x="7791" y="0"/>
                    <a:pt x="1" y="7790"/>
                    <a:pt x="1" y="17385"/>
                  </a:cubicBezTo>
                  <a:cubicBezTo>
                    <a:pt x="1" y="27032"/>
                    <a:pt x="7791" y="34822"/>
                    <a:pt x="17386" y="34822"/>
                  </a:cubicBezTo>
                  <a:cubicBezTo>
                    <a:pt x="27033" y="34822"/>
                    <a:pt x="34823" y="27032"/>
                    <a:pt x="34823" y="17385"/>
                  </a:cubicBezTo>
                  <a:cubicBezTo>
                    <a:pt x="34823" y="7790"/>
                    <a:pt x="27033" y="0"/>
                    <a:pt x="1738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9"/>
            <p:cNvSpPr/>
            <p:nvPr/>
          </p:nvSpPr>
          <p:spPr>
            <a:xfrm>
              <a:off x="1190625" y="2718200"/>
              <a:ext cx="870550" cy="869275"/>
            </a:xfrm>
            <a:custGeom>
              <a:rect b="b" l="l" r="r" t="t"/>
              <a:pathLst>
                <a:path extrusionOk="0" h="34771" w="34822">
                  <a:moveTo>
                    <a:pt x="17385" y="8925"/>
                  </a:moveTo>
                  <a:cubicBezTo>
                    <a:pt x="22080" y="8925"/>
                    <a:pt x="25846" y="12691"/>
                    <a:pt x="25846" y="17386"/>
                  </a:cubicBezTo>
                  <a:cubicBezTo>
                    <a:pt x="25846" y="22080"/>
                    <a:pt x="22080" y="25846"/>
                    <a:pt x="17385" y="25846"/>
                  </a:cubicBezTo>
                  <a:cubicBezTo>
                    <a:pt x="12742" y="25846"/>
                    <a:pt x="8925" y="22080"/>
                    <a:pt x="8925" y="17386"/>
                  </a:cubicBezTo>
                  <a:cubicBezTo>
                    <a:pt x="8925" y="12691"/>
                    <a:pt x="12742" y="8925"/>
                    <a:pt x="17385" y="8925"/>
                  </a:cubicBezTo>
                  <a:close/>
                  <a:moveTo>
                    <a:pt x="17385" y="1"/>
                  </a:moveTo>
                  <a:cubicBezTo>
                    <a:pt x="7790" y="1"/>
                    <a:pt x="0" y="7739"/>
                    <a:pt x="0" y="17386"/>
                  </a:cubicBezTo>
                  <a:cubicBezTo>
                    <a:pt x="0" y="27033"/>
                    <a:pt x="7790" y="34771"/>
                    <a:pt x="17385" y="34771"/>
                  </a:cubicBezTo>
                  <a:cubicBezTo>
                    <a:pt x="27032" y="34771"/>
                    <a:pt x="34822" y="27033"/>
                    <a:pt x="34822" y="17386"/>
                  </a:cubicBezTo>
                  <a:cubicBezTo>
                    <a:pt x="34822" y="7739"/>
                    <a:pt x="27032" y="1"/>
                    <a:pt x="1738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9"/>
            <p:cNvSpPr/>
            <p:nvPr/>
          </p:nvSpPr>
          <p:spPr>
            <a:xfrm>
              <a:off x="2484175" y="1424625"/>
              <a:ext cx="869275" cy="870575"/>
            </a:xfrm>
            <a:custGeom>
              <a:rect b="b" l="l" r="r" t="t"/>
              <a:pathLst>
                <a:path extrusionOk="0" h="34823" w="34771">
                  <a:moveTo>
                    <a:pt x="17386" y="8926"/>
                  </a:moveTo>
                  <a:cubicBezTo>
                    <a:pt x="22080" y="8926"/>
                    <a:pt x="25846" y="12743"/>
                    <a:pt x="25846" y="17386"/>
                  </a:cubicBezTo>
                  <a:cubicBezTo>
                    <a:pt x="25846" y="22080"/>
                    <a:pt x="22080" y="25846"/>
                    <a:pt x="17386" y="25846"/>
                  </a:cubicBezTo>
                  <a:cubicBezTo>
                    <a:pt x="12691" y="25846"/>
                    <a:pt x="8925" y="22080"/>
                    <a:pt x="8925" y="17386"/>
                  </a:cubicBezTo>
                  <a:cubicBezTo>
                    <a:pt x="8925" y="12743"/>
                    <a:pt x="12691" y="8926"/>
                    <a:pt x="17386" y="8926"/>
                  </a:cubicBezTo>
                  <a:close/>
                  <a:moveTo>
                    <a:pt x="17386" y="1"/>
                  </a:moveTo>
                  <a:cubicBezTo>
                    <a:pt x="7739" y="1"/>
                    <a:pt x="1" y="7791"/>
                    <a:pt x="1" y="17386"/>
                  </a:cubicBezTo>
                  <a:cubicBezTo>
                    <a:pt x="1" y="27033"/>
                    <a:pt x="7739" y="34823"/>
                    <a:pt x="17386" y="34823"/>
                  </a:cubicBezTo>
                  <a:cubicBezTo>
                    <a:pt x="27033" y="34823"/>
                    <a:pt x="34771" y="27033"/>
                    <a:pt x="34771" y="17386"/>
                  </a:cubicBezTo>
                  <a:cubicBezTo>
                    <a:pt x="34771" y="7791"/>
                    <a:pt x="27033" y="1"/>
                    <a:pt x="1738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9"/>
            <p:cNvSpPr/>
            <p:nvPr/>
          </p:nvSpPr>
          <p:spPr>
            <a:xfrm>
              <a:off x="3399875" y="2341600"/>
              <a:ext cx="870550" cy="869300"/>
            </a:xfrm>
            <a:custGeom>
              <a:rect b="b" l="l" r="r" t="t"/>
              <a:pathLst>
                <a:path extrusionOk="0" h="34772" w="34822">
                  <a:moveTo>
                    <a:pt x="17437" y="8926"/>
                  </a:moveTo>
                  <a:cubicBezTo>
                    <a:pt x="22080" y="8926"/>
                    <a:pt x="25897" y="12691"/>
                    <a:pt x="25897" y="17386"/>
                  </a:cubicBezTo>
                  <a:cubicBezTo>
                    <a:pt x="25897" y="22080"/>
                    <a:pt x="22080" y="25846"/>
                    <a:pt x="17437" y="25846"/>
                  </a:cubicBezTo>
                  <a:cubicBezTo>
                    <a:pt x="12742" y="25846"/>
                    <a:pt x="8976" y="22080"/>
                    <a:pt x="8976" y="17386"/>
                  </a:cubicBezTo>
                  <a:cubicBezTo>
                    <a:pt x="8976" y="12691"/>
                    <a:pt x="12742" y="8926"/>
                    <a:pt x="17437" y="8926"/>
                  </a:cubicBezTo>
                  <a:close/>
                  <a:moveTo>
                    <a:pt x="17437" y="1"/>
                  </a:moveTo>
                  <a:cubicBezTo>
                    <a:pt x="7790" y="1"/>
                    <a:pt x="0" y="7739"/>
                    <a:pt x="0" y="17386"/>
                  </a:cubicBezTo>
                  <a:cubicBezTo>
                    <a:pt x="0" y="27033"/>
                    <a:pt x="7790" y="34771"/>
                    <a:pt x="17437" y="34771"/>
                  </a:cubicBezTo>
                  <a:cubicBezTo>
                    <a:pt x="27032" y="34771"/>
                    <a:pt x="34822" y="27033"/>
                    <a:pt x="34822" y="17386"/>
                  </a:cubicBezTo>
                  <a:cubicBezTo>
                    <a:pt x="34822" y="7739"/>
                    <a:pt x="27032" y="1"/>
                    <a:pt x="1743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a:off x="3985375" y="821050"/>
              <a:ext cx="1801750" cy="1804325"/>
            </a:xfrm>
            <a:custGeom>
              <a:rect b="b" l="l" r="r" t="t"/>
              <a:pathLst>
                <a:path extrusionOk="0" h="72173" w="72070">
                  <a:moveTo>
                    <a:pt x="65724" y="1"/>
                  </a:moveTo>
                  <a:lnTo>
                    <a:pt x="1" y="65878"/>
                  </a:lnTo>
                  <a:lnTo>
                    <a:pt x="6346" y="72172"/>
                  </a:lnTo>
                  <a:lnTo>
                    <a:pt x="72069" y="6294"/>
                  </a:lnTo>
                  <a:lnTo>
                    <a:pt x="6572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9"/>
            <p:cNvSpPr/>
            <p:nvPr/>
          </p:nvSpPr>
          <p:spPr>
            <a:xfrm>
              <a:off x="3069700" y="2008875"/>
              <a:ext cx="617800" cy="616500"/>
            </a:xfrm>
            <a:custGeom>
              <a:rect b="b" l="l" r="r" t="t"/>
              <a:pathLst>
                <a:path extrusionOk="0" h="24660" w="24712">
                  <a:moveTo>
                    <a:pt x="6294" y="0"/>
                  </a:moveTo>
                  <a:lnTo>
                    <a:pt x="1" y="6345"/>
                  </a:lnTo>
                  <a:lnTo>
                    <a:pt x="18417" y="24659"/>
                  </a:lnTo>
                  <a:lnTo>
                    <a:pt x="24711" y="18365"/>
                  </a:lnTo>
                  <a:lnTo>
                    <a:pt x="62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9"/>
            <p:cNvSpPr/>
            <p:nvPr/>
          </p:nvSpPr>
          <p:spPr>
            <a:xfrm>
              <a:off x="1776125" y="2008875"/>
              <a:ext cx="993100" cy="993075"/>
            </a:xfrm>
            <a:custGeom>
              <a:rect b="b" l="l" r="r" t="t"/>
              <a:pathLst>
                <a:path extrusionOk="0" h="39723" w="39724">
                  <a:moveTo>
                    <a:pt x="33430" y="0"/>
                  </a:moveTo>
                  <a:lnTo>
                    <a:pt x="1" y="33429"/>
                  </a:lnTo>
                  <a:lnTo>
                    <a:pt x="6346" y="39723"/>
                  </a:lnTo>
                  <a:lnTo>
                    <a:pt x="39724" y="6345"/>
                  </a:lnTo>
                  <a:lnTo>
                    <a:pt x="334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a:off x="1194475" y="5197000"/>
              <a:ext cx="5175575" cy="224425"/>
            </a:xfrm>
            <a:custGeom>
              <a:rect b="b" l="l" r="r" t="t"/>
              <a:pathLst>
                <a:path extrusionOk="0" h="8977" w="207023">
                  <a:moveTo>
                    <a:pt x="1" y="0"/>
                  </a:moveTo>
                  <a:lnTo>
                    <a:pt x="1" y="8977"/>
                  </a:lnTo>
                  <a:lnTo>
                    <a:pt x="207023" y="8977"/>
                  </a:lnTo>
                  <a:lnTo>
                    <a:pt x="20702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9"/>
            <p:cNvSpPr/>
            <p:nvPr/>
          </p:nvSpPr>
          <p:spPr>
            <a:xfrm>
              <a:off x="5827075" y="2074650"/>
              <a:ext cx="223150" cy="3234575"/>
            </a:xfrm>
            <a:custGeom>
              <a:rect b="b" l="l" r="r" t="t"/>
              <a:pathLst>
                <a:path extrusionOk="0" h="129383" w="8926">
                  <a:moveTo>
                    <a:pt x="0" y="0"/>
                  </a:moveTo>
                  <a:lnTo>
                    <a:pt x="0" y="129383"/>
                  </a:lnTo>
                  <a:lnTo>
                    <a:pt x="8925" y="129383"/>
                  </a:lnTo>
                  <a:lnTo>
                    <a:pt x="892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9"/>
            <p:cNvSpPr/>
            <p:nvPr/>
          </p:nvSpPr>
          <p:spPr>
            <a:xfrm>
              <a:off x="3779025" y="3693200"/>
              <a:ext cx="223150" cy="1616025"/>
            </a:xfrm>
            <a:custGeom>
              <a:rect b="b" l="l" r="r" t="t"/>
              <a:pathLst>
                <a:path extrusionOk="0" h="64641" w="8926">
                  <a:moveTo>
                    <a:pt x="1" y="1"/>
                  </a:moveTo>
                  <a:lnTo>
                    <a:pt x="1" y="64641"/>
                  </a:lnTo>
                  <a:lnTo>
                    <a:pt x="8926" y="64641"/>
                  </a:lnTo>
                  <a:lnTo>
                    <a:pt x="892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9"/>
            <p:cNvSpPr/>
            <p:nvPr/>
          </p:nvSpPr>
          <p:spPr>
            <a:xfrm>
              <a:off x="1514325" y="4015625"/>
              <a:ext cx="223150" cy="1293600"/>
            </a:xfrm>
            <a:custGeom>
              <a:rect b="b" l="l" r="r" t="t"/>
              <a:pathLst>
                <a:path extrusionOk="0" h="51744" w="8926">
                  <a:moveTo>
                    <a:pt x="1" y="1"/>
                  </a:moveTo>
                  <a:lnTo>
                    <a:pt x="1" y="51744"/>
                  </a:lnTo>
                  <a:lnTo>
                    <a:pt x="8925" y="51744"/>
                  </a:lnTo>
                  <a:lnTo>
                    <a:pt x="892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2806600" y="3044500"/>
              <a:ext cx="224425" cy="2264725"/>
            </a:xfrm>
            <a:custGeom>
              <a:rect b="b" l="l" r="r" t="t"/>
              <a:pathLst>
                <a:path extrusionOk="0" h="90589" w="8977">
                  <a:moveTo>
                    <a:pt x="1" y="0"/>
                  </a:moveTo>
                  <a:lnTo>
                    <a:pt x="1" y="90589"/>
                  </a:lnTo>
                  <a:lnTo>
                    <a:pt x="8977" y="90589"/>
                  </a:lnTo>
                  <a:lnTo>
                    <a:pt x="897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49"/>
          <p:cNvSpPr/>
          <p:nvPr/>
        </p:nvSpPr>
        <p:spPr>
          <a:xfrm>
            <a:off x="5772454" y="1741947"/>
            <a:ext cx="14898" cy="13072"/>
          </a:xfrm>
          <a:custGeom>
            <a:rect b="b" l="l" r="r" t="t"/>
            <a:pathLst>
              <a:path extrusionOk="0" h="8157" w="9297">
                <a:moveTo>
                  <a:pt x="4644" y="0"/>
                </a:moveTo>
                <a:cubicBezTo>
                  <a:pt x="3953" y="0"/>
                  <a:pt x="3253" y="175"/>
                  <a:pt x="2610" y="539"/>
                </a:cubicBezTo>
                <a:cubicBezTo>
                  <a:pt x="653" y="1681"/>
                  <a:pt x="0" y="4160"/>
                  <a:pt x="1109" y="6117"/>
                </a:cubicBezTo>
                <a:cubicBezTo>
                  <a:pt x="1875" y="7431"/>
                  <a:pt x="3244" y="8157"/>
                  <a:pt x="4653" y="8157"/>
                </a:cubicBezTo>
                <a:cubicBezTo>
                  <a:pt x="5344" y="8157"/>
                  <a:pt x="6044" y="7983"/>
                  <a:pt x="6687" y="7618"/>
                </a:cubicBezTo>
                <a:cubicBezTo>
                  <a:pt x="8644" y="6476"/>
                  <a:pt x="9297" y="3997"/>
                  <a:pt x="8188" y="2040"/>
                </a:cubicBezTo>
                <a:cubicBezTo>
                  <a:pt x="7421" y="726"/>
                  <a:pt x="6053" y="0"/>
                  <a:pt x="464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9"/>
          <p:cNvSpPr/>
          <p:nvPr/>
        </p:nvSpPr>
        <p:spPr>
          <a:xfrm>
            <a:off x="5687143" y="1567329"/>
            <a:ext cx="287086" cy="301998"/>
          </a:xfrm>
          <a:custGeom>
            <a:rect b="b" l="l" r="r" t="t"/>
            <a:pathLst>
              <a:path extrusionOk="0" h="188454" w="179149">
                <a:moveTo>
                  <a:pt x="155858" y="39536"/>
                </a:moveTo>
                <a:lnTo>
                  <a:pt x="161469" y="49289"/>
                </a:lnTo>
                <a:lnTo>
                  <a:pt x="156445" y="56922"/>
                </a:lnTo>
                <a:lnTo>
                  <a:pt x="146757" y="40090"/>
                </a:lnTo>
                <a:lnTo>
                  <a:pt x="155858" y="39536"/>
                </a:lnTo>
                <a:close/>
                <a:moveTo>
                  <a:pt x="116584" y="8155"/>
                </a:moveTo>
                <a:cubicBezTo>
                  <a:pt x="117302" y="8188"/>
                  <a:pt x="119030" y="8384"/>
                  <a:pt x="120074" y="10210"/>
                </a:cubicBezTo>
                <a:lnTo>
                  <a:pt x="167504" y="92347"/>
                </a:lnTo>
                <a:cubicBezTo>
                  <a:pt x="169037" y="95022"/>
                  <a:pt x="167177" y="98382"/>
                  <a:pt x="164078" y="98480"/>
                </a:cubicBezTo>
                <a:cubicBezTo>
                  <a:pt x="163524" y="98480"/>
                  <a:pt x="163263" y="98578"/>
                  <a:pt x="161828" y="98839"/>
                </a:cubicBezTo>
                <a:lnTo>
                  <a:pt x="111658" y="11939"/>
                </a:lnTo>
                <a:cubicBezTo>
                  <a:pt x="112735" y="10602"/>
                  <a:pt x="112865" y="10471"/>
                  <a:pt x="113061" y="10113"/>
                </a:cubicBezTo>
                <a:cubicBezTo>
                  <a:pt x="114170" y="8351"/>
                  <a:pt x="115899" y="8155"/>
                  <a:pt x="116584" y="8155"/>
                </a:cubicBezTo>
                <a:close/>
                <a:moveTo>
                  <a:pt x="106243" y="18855"/>
                </a:moveTo>
                <a:lnTo>
                  <a:pt x="153379" y="100502"/>
                </a:lnTo>
                <a:lnTo>
                  <a:pt x="82235" y="114464"/>
                </a:lnTo>
                <a:lnTo>
                  <a:pt x="60608" y="76983"/>
                </a:lnTo>
                <a:lnTo>
                  <a:pt x="106243" y="18855"/>
                </a:lnTo>
                <a:close/>
                <a:moveTo>
                  <a:pt x="78680" y="124576"/>
                </a:moveTo>
                <a:lnTo>
                  <a:pt x="82757" y="131654"/>
                </a:lnTo>
                <a:lnTo>
                  <a:pt x="75679" y="135732"/>
                </a:lnTo>
                <a:lnTo>
                  <a:pt x="71601" y="128653"/>
                </a:lnTo>
                <a:lnTo>
                  <a:pt x="78680" y="124576"/>
                </a:lnTo>
                <a:close/>
                <a:moveTo>
                  <a:pt x="54215" y="82202"/>
                </a:moveTo>
                <a:lnTo>
                  <a:pt x="74602" y="117530"/>
                </a:lnTo>
                <a:lnTo>
                  <a:pt x="42830" y="135862"/>
                </a:lnTo>
                <a:cubicBezTo>
                  <a:pt x="39618" y="137721"/>
                  <a:pt x="36109" y="138603"/>
                  <a:pt x="32647" y="138603"/>
                </a:cubicBezTo>
                <a:cubicBezTo>
                  <a:pt x="25595" y="138603"/>
                  <a:pt x="18736" y="134944"/>
                  <a:pt x="14973" y="128425"/>
                </a:cubicBezTo>
                <a:cubicBezTo>
                  <a:pt x="13179" y="125326"/>
                  <a:pt x="12233" y="121803"/>
                  <a:pt x="12233" y="118247"/>
                </a:cubicBezTo>
                <a:cubicBezTo>
                  <a:pt x="12233" y="110973"/>
                  <a:pt x="16147" y="104188"/>
                  <a:pt x="22443" y="100567"/>
                </a:cubicBezTo>
                <a:lnTo>
                  <a:pt x="54215" y="82202"/>
                </a:lnTo>
                <a:close/>
                <a:moveTo>
                  <a:pt x="64555" y="132731"/>
                </a:moveTo>
                <a:cubicBezTo>
                  <a:pt x="83644" y="165813"/>
                  <a:pt x="84932" y="168058"/>
                  <a:pt x="84937" y="168058"/>
                </a:cubicBezTo>
                <a:cubicBezTo>
                  <a:pt x="84938" y="168058"/>
                  <a:pt x="84907" y="168003"/>
                  <a:pt x="84908" y="168003"/>
                </a:cubicBezTo>
                <a:lnTo>
                  <a:pt x="84908" y="168003"/>
                </a:lnTo>
                <a:cubicBezTo>
                  <a:pt x="84909" y="168003"/>
                  <a:pt x="84918" y="168017"/>
                  <a:pt x="84943" y="168058"/>
                </a:cubicBezTo>
                <a:cubicBezTo>
                  <a:pt x="87193" y="171972"/>
                  <a:pt x="85856" y="176931"/>
                  <a:pt x="81942" y="179214"/>
                </a:cubicBezTo>
                <a:cubicBezTo>
                  <a:pt x="80667" y="179947"/>
                  <a:pt x="79279" y="180292"/>
                  <a:pt x="77909" y="180292"/>
                </a:cubicBezTo>
                <a:cubicBezTo>
                  <a:pt x="75072" y="180292"/>
                  <a:pt x="72314" y="178809"/>
                  <a:pt x="70818" y="176213"/>
                </a:cubicBezTo>
                <a:lnTo>
                  <a:pt x="50431" y="140886"/>
                </a:lnTo>
                <a:lnTo>
                  <a:pt x="64555" y="132731"/>
                </a:lnTo>
                <a:close/>
                <a:moveTo>
                  <a:pt x="116551" y="0"/>
                </a:moveTo>
                <a:cubicBezTo>
                  <a:pt x="112343" y="0"/>
                  <a:pt x="108494" y="2121"/>
                  <a:pt x="106243" y="5644"/>
                </a:cubicBezTo>
                <a:lnTo>
                  <a:pt x="52975" y="73526"/>
                </a:lnTo>
                <a:lnTo>
                  <a:pt x="18366" y="93489"/>
                </a:lnTo>
                <a:cubicBezTo>
                  <a:pt x="4730" y="101350"/>
                  <a:pt x="1" y="118835"/>
                  <a:pt x="7895" y="132502"/>
                </a:cubicBezTo>
                <a:cubicBezTo>
                  <a:pt x="13197" y="141667"/>
                  <a:pt x="22822" y="146756"/>
                  <a:pt x="32683" y="146756"/>
                </a:cubicBezTo>
                <a:cubicBezTo>
                  <a:pt x="36229" y="146756"/>
                  <a:pt x="39805" y="146098"/>
                  <a:pt x="43222" y="144735"/>
                </a:cubicBezTo>
                <a:lnTo>
                  <a:pt x="63740" y="180290"/>
                </a:lnTo>
                <a:cubicBezTo>
                  <a:pt x="66727" y="185474"/>
                  <a:pt x="72227" y="188453"/>
                  <a:pt x="77902" y="188453"/>
                </a:cubicBezTo>
                <a:cubicBezTo>
                  <a:pt x="80656" y="188453"/>
                  <a:pt x="83451" y="187752"/>
                  <a:pt x="86019" y="186260"/>
                </a:cubicBezTo>
                <a:cubicBezTo>
                  <a:pt x="93815" y="181758"/>
                  <a:pt x="96523" y="171777"/>
                  <a:pt x="91989" y="163980"/>
                </a:cubicBezTo>
                <a:lnTo>
                  <a:pt x="79756" y="142778"/>
                </a:lnTo>
                <a:lnTo>
                  <a:pt x="90358" y="136678"/>
                </a:lnTo>
                <a:cubicBezTo>
                  <a:pt x="92315" y="135536"/>
                  <a:pt x="92967" y="133057"/>
                  <a:pt x="91858" y="131100"/>
                </a:cubicBezTo>
                <a:lnTo>
                  <a:pt x="86541" y="121933"/>
                </a:lnTo>
                <a:cubicBezTo>
                  <a:pt x="87193" y="121803"/>
                  <a:pt x="91336" y="120987"/>
                  <a:pt x="164666" y="106602"/>
                </a:cubicBezTo>
                <a:cubicBezTo>
                  <a:pt x="173701" y="106113"/>
                  <a:pt x="179149" y="96196"/>
                  <a:pt x="174549" y="88270"/>
                </a:cubicBezTo>
                <a:lnTo>
                  <a:pt x="161012" y="64816"/>
                </a:lnTo>
                <a:lnTo>
                  <a:pt x="169689" y="51703"/>
                </a:lnTo>
                <a:cubicBezTo>
                  <a:pt x="170537" y="50398"/>
                  <a:pt x="170570" y="48734"/>
                  <a:pt x="169787" y="47397"/>
                </a:cubicBezTo>
                <a:lnTo>
                  <a:pt x="161632" y="33273"/>
                </a:lnTo>
                <a:cubicBezTo>
                  <a:pt x="160924" y="32010"/>
                  <a:pt x="159576" y="31242"/>
                  <a:pt x="158138" y="31242"/>
                </a:cubicBezTo>
                <a:cubicBezTo>
                  <a:pt x="158053" y="31242"/>
                  <a:pt x="157967" y="31245"/>
                  <a:pt x="157881" y="31250"/>
                </a:cubicBezTo>
                <a:lnTo>
                  <a:pt x="142191" y="32196"/>
                </a:lnTo>
                <a:lnTo>
                  <a:pt x="127153" y="6133"/>
                </a:lnTo>
                <a:cubicBezTo>
                  <a:pt x="124967" y="2349"/>
                  <a:pt x="121053" y="66"/>
                  <a:pt x="11671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p:nvPr/>
        </p:nvSpPr>
        <p:spPr>
          <a:xfrm>
            <a:off x="5720650" y="1755016"/>
            <a:ext cx="44069" cy="21371"/>
          </a:xfrm>
          <a:custGeom>
            <a:rect b="b" l="l" r="r" t="t"/>
            <a:pathLst>
              <a:path extrusionOk="0" h="13336" w="27500">
                <a:moveTo>
                  <a:pt x="22846" y="0"/>
                </a:moveTo>
                <a:cubicBezTo>
                  <a:pt x="22156" y="0"/>
                  <a:pt x="21456" y="175"/>
                  <a:pt x="20812" y="539"/>
                </a:cubicBezTo>
                <a:lnTo>
                  <a:pt x="13766" y="4617"/>
                </a:lnTo>
                <a:cubicBezTo>
                  <a:pt x="13121" y="4994"/>
                  <a:pt x="12414" y="5171"/>
                  <a:pt x="11718" y="5171"/>
                </a:cubicBezTo>
                <a:cubicBezTo>
                  <a:pt x="10304" y="5171"/>
                  <a:pt x="8932" y="4438"/>
                  <a:pt x="8188" y="3149"/>
                </a:cubicBezTo>
                <a:cubicBezTo>
                  <a:pt x="7422" y="1835"/>
                  <a:pt x="6054" y="1095"/>
                  <a:pt x="4645" y="1095"/>
                </a:cubicBezTo>
                <a:cubicBezTo>
                  <a:pt x="3954" y="1095"/>
                  <a:pt x="3254" y="1273"/>
                  <a:pt x="2610" y="1648"/>
                </a:cubicBezTo>
                <a:cubicBezTo>
                  <a:pt x="653" y="2757"/>
                  <a:pt x="1" y="5269"/>
                  <a:pt x="1110" y="7226"/>
                </a:cubicBezTo>
                <a:cubicBezTo>
                  <a:pt x="3367" y="11127"/>
                  <a:pt x="7495" y="13335"/>
                  <a:pt x="11741" y="13335"/>
                </a:cubicBezTo>
                <a:cubicBezTo>
                  <a:pt x="13815" y="13335"/>
                  <a:pt x="15917" y="12808"/>
                  <a:pt x="17844" y="11695"/>
                </a:cubicBezTo>
                <a:lnTo>
                  <a:pt x="24890" y="7618"/>
                </a:lnTo>
                <a:cubicBezTo>
                  <a:pt x="26847" y="6476"/>
                  <a:pt x="27499" y="3997"/>
                  <a:pt x="26390" y="2040"/>
                </a:cubicBezTo>
                <a:cubicBezTo>
                  <a:pt x="25624" y="726"/>
                  <a:pt x="24255" y="0"/>
                  <a:pt x="2284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5977835" y="1580500"/>
            <a:ext cx="51334" cy="33353"/>
          </a:xfrm>
          <a:custGeom>
            <a:rect b="b" l="l" r="r" t="t"/>
            <a:pathLst>
              <a:path extrusionOk="0" h="20813" w="32034">
                <a:moveTo>
                  <a:pt x="27378" y="1"/>
                </a:moveTo>
                <a:cubicBezTo>
                  <a:pt x="26703" y="1"/>
                  <a:pt x="26016" y="169"/>
                  <a:pt x="25379" y="524"/>
                </a:cubicBezTo>
                <a:lnTo>
                  <a:pt x="2675" y="13147"/>
                </a:lnTo>
                <a:cubicBezTo>
                  <a:pt x="686" y="14257"/>
                  <a:pt x="1" y="16736"/>
                  <a:pt x="1077" y="18693"/>
                </a:cubicBezTo>
                <a:cubicBezTo>
                  <a:pt x="1832" y="20048"/>
                  <a:pt x="3223" y="20813"/>
                  <a:pt x="4651" y="20813"/>
                </a:cubicBezTo>
                <a:cubicBezTo>
                  <a:pt x="5321" y="20813"/>
                  <a:pt x="5998" y="20645"/>
                  <a:pt x="6622" y="20291"/>
                </a:cubicBezTo>
                <a:lnTo>
                  <a:pt x="29358" y="7635"/>
                </a:lnTo>
                <a:cubicBezTo>
                  <a:pt x="31316" y="6558"/>
                  <a:pt x="32033" y="4079"/>
                  <a:pt x="30924" y="2089"/>
                </a:cubicBezTo>
                <a:cubicBezTo>
                  <a:pt x="30192" y="758"/>
                  <a:pt x="28812" y="1"/>
                  <a:pt x="2737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5980501" y="1642011"/>
            <a:ext cx="39729" cy="19847"/>
          </a:xfrm>
          <a:custGeom>
            <a:rect b="b" l="l" r="r" t="t"/>
            <a:pathLst>
              <a:path extrusionOk="0" h="12385" w="24792">
                <a:moveTo>
                  <a:pt x="4529" y="1"/>
                </a:moveTo>
                <a:cubicBezTo>
                  <a:pt x="2738" y="1"/>
                  <a:pt x="1079" y="1209"/>
                  <a:pt x="587" y="3012"/>
                </a:cubicBezTo>
                <a:cubicBezTo>
                  <a:pt x="0" y="5198"/>
                  <a:pt x="1305" y="7449"/>
                  <a:pt x="3491" y="8036"/>
                </a:cubicBezTo>
                <a:lnTo>
                  <a:pt x="19246" y="12244"/>
                </a:lnTo>
                <a:cubicBezTo>
                  <a:pt x="19601" y="12339"/>
                  <a:pt x="19957" y="12384"/>
                  <a:pt x="20307" y="12384"/>
                </a:cubicBezTo>
                <a:cubicBezTo>
                  <a:pt x="22109" y="12384"/>
                  <a:pt x="23745" y="11176"/>
                  <a:pt x="24237" y="9373"/>
                </a:cubicBezTo>
                <a:cubicBezTo>
                  <a:pt x="24791" y="7188"/>
                  <a:pt x="23519" y="4937"/>
                  <a:pt x="21334" y="4350"/>
                </a:cubicBezTo>
                <a:lnTo>
                  <a:pt x="5578" y="142"/>
                </a:lnTo>
                <a:cubicBezTo>
                  <a:pt x="5228" y="46"/>
                  <a:pt x="4876" y="1"/>
                  <a:pt x="452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9"/>
          <p:cNvSpPr/>
          <p:nvPr/>
        </p:nvSpPr>
        <p:spPr>
          <a:xfrm>
            <a:off x="5943543" y="1552729"/>
            <a:ext cx="21278" cy="38351"/>
          </a:xfrm>
          <a:custGeom>
            <a:rect b="b" l="l" r="r" t="t"/>
            <a:pathLst>
              <a:path extrusionOk="0" h="23932" w="13278">
                <a:moveTo>
                  <a:pt x="8758" y="0"/>
                </a:moveTo>
                <a:cubicBezTo>
                  <a:pt x="6948" y="0"/>
                  <a:pt x="5288" y="1213"/>
                  <a:pt x="4796" y="3044"/>
                </a:cubicBezTo>
                <a:lnTo>
                  <a:pt x="588" y="18800"/>
                </a:lnTo>
                <a:cubicBezTo>
                  <a:pt x="1" y="20952"/>
                  <a:pt x="1306" y="23203"/>
                  <a:pt x="3459" y="23790"/>
                </a:cubicBezTo>
                <a:cubicBezTo>
                  <a:pt x="3813" y="23886"/>
                  <a:pt x="4169" y="23931"/>
                  <a:pt x="4520" y="23931"/>
                </a:cubicBezTo>
                <a:cubicBezTo>
                  <a:pt x="6330" y="23931"/>
                  <a:pt x="7985" y="22718"/>
                  <a:pt x="8449" y="20887"/>
                </a:cubicBezTo>
                <a:lnTo>
                  <a:pt x="12690" y="5132"/>
                </a:lnTo>
                <a:cubicBezTo>
                  <a:pt x="13277" y="2979"/>
                  <a:pt x="11972" y="728"/>
                  <a:pt x="9820" y="141"/>
                </a:cubicBezTo>
                <a:cubicBezTo>
                  <a:pt x="9465" y="46"/>
                  <a:pt x="9109" y="0"/>
                  <a:pt x="875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9"/>
          <p:cNvSpPr/>
          <p:nvPr/>
        </p:nvSpPr>
        <p:spPr>
          <a:xfrm>
            <a:off x="6135425" y="2672150"/>
            <a:ext cx="39600" cy="306000"/>
          </a:xfrm>
          <a:prstGeom prst="rect">
            <a:avLst/>
          </a:pr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7" name="Google Shape;1137;p49"/>
          <p:cNvGrpSpPr/>
          <p:nvPr/>
        </p:nvGrpSpPr>
        <p:grpSpPr>
          <a:xfrm flipH="1">
            <a:off x="398842" y="1290797"/>
            <a:ext cx="1902932" cy="1639790"/>
            <a:chOff x="634050" y="238100"/>
            <a:chExt cx="6351575" cy="5220600"/>
          </a:xfrm>
        </p:grpSpPr>
        <p:sp>
          <p:nvSpPr>
            <p:cNvPr id="1138" name="Google Shape;1138;p49"/>
            <p:cNvSpPr/>
            <p:nvPr/>
          </p:nvSpPr>
          <p:spPr>
            <a:xfrm>
              <a:off x="734250" y="4976375"/>
              <a:ext cx="5868000" cy="482325"/>
            </a:xfrm>
            <a:custGeom>
              <a:rect b="b" l="l" r="r" t="t"/>
              <a:pathLst>
                <a:path extrusionOk="0" h="19293" w="234720">
                  <a:moveTo>
                    <a:pt x="117360" y="1"/>
                  </a:moveTo>
                  <a:cubicBezTo>
                    <a:pt x="86234" y="1"/>
                    <a:pt x="56383" y="1018"/>
                    <a:pt x="34374" y="2828"/>
                  </a:cubicBezTo>
                  <a:cubicBezTo>
                    <a:pt x="12365" y="4635"/>
                    <a:pt x="1" y="7088"/>
                    <a:pt x="1" y="9648"/>
                  </a:cubicBezTo>
                  <a:cubicBezTo>
                    <a:pt x="1" y="12205"/>
                    <a:pt x="12365" y="14658"/>
                    <a:pt x="34374" y="16467"/>
                  </a:cubicBezTo>
                  <a:cubicBezTo>
                    <a:pt x="56383" y="18277"/>
                    <a:pt x="86234" y="19292"/>
                    <a:pt x="117360" y="19292"/>
                  </a:cubicBezTo>
                  <a:cubicBezTo>
                    <a:pt x="148486" y="19292"/>
                    <a:pt x="178337" y="18277"/>
                    <a:pt x="200346" y="16467"/>
                  </a:cubicBezTo>
                  <a:cubicBezTo>
                    <a:pt x="222355" y="14658"/>
                    <a:pt x="234719" y="12205"/>
                    <a:pt x="234719" y="9648"/>
                  </a:cubicBezTo>
                  <a:cubicBezTo>
                    <a:pt x="234719" y="7088"/>
                    <a:pt x="222355" y="4635"/>
                    <a:pt x="200346" y="2828"/>
                  </a:cubicBezTo>
                  <a:cubicBezTo>
                    <a:pt x="178337" y="1018"/>
                    <a:pt x="148486" y="1"/>
                    <a:pt x="117360" y="1"/>
                  </a:cubicBezTo>
                  <a:close/>
                </a:path>
              </a:pathLst>
            </a:custGeom>
            <a:solidFill>
              <a:srgbClr val="434343">
                <a:alpha val="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9"/>
            <p:cNvSpPr/>
            <p:nvPr/>
          </p:nvSpPr>
          <p:spPr>
            <a:xfrm>
              <a:off x="2641600" y="3881175"/>
              <a:ext cx="392075" cy="1362800"/>
            </a:xfrm>
            <a:custGeom>
              <a:rect b="b" l="l" r="r" t="t"/>
              <a:pathLst>
                <a:path extrusionOk="0" h="54512" w="15683">
                  <a:moveTo>
                    <a:pt x="10455" y="1"/>
                  </a:moveTo>
                  <a:lnTo>
                    <a:pt x="1" y="54512"/>
                  </a:lnTo>
                  <a:lnTo>
                    <a:pt x="2241" y="54512"/>
                  </a:lnTo>
                  <a:lnTo>
                    <a:pt x="15683"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9"/>
            <p:cNvSpPr/>
            <p:nvPr/>
          </p:nvSpPr>
          <p:spPr>
            <a:xfrm>
              <a:off x="3369675" y="3881175"/>
              <a:ext cx="392075" cy="1362800"/>
            </a:xfrm>
            <a:custGeom>
              <a:rect b="b" l="l" r="r" t="t"/>
              <a:pathLst>
                <a:path extrusionOk="0" h="54512" w="15683">
                  <a:moveTo>
                    <a:pt x="1" y="1"/>
                  </a:moveTo>
                  <a:lnTo>
                    <a:pt x="13442" y="54512"/>
                  </a:lnTo>
                  <a:lnTo>
                    <a:pt x="15683" y="54512"/>
                  </a:lnTo>
                  <a:lnTo>
                    <a:pt x="5228" y="1"/>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9"/>
            <p:cNvSpPr/>
            <p:nvPr/>
          </p:nvSpPr>
          <p:spPr>
            <a:xfrm>
              <a:off x="2449650" y="2576575"/>
              <a:ext cx="1696550" cy="1306075"/>
            </a:xfrm>
            <a:custGeom>
              <a:rect b="b" l="l" r="r" t="t"/>
              <a:pathLst>
                <a:path extrusionOk="0" h="52243" w="67862">
                  <a:moveTo>
                    <a:pt x="64591" y="1"/>
                  </a:moveTo>
                  <a:cubicBezTo>
                    <a:pt x="62743" y="1"/>
                    <a:pt x="60281" y="1186"/>
                    <a:pt x="59203" y="5139"/>
                  </a:cubicBezTo>
                  <a:cubicBezTo>
                    <a:pt x="56965" y="13353"/>
                    <a:pt x="53976" y="43222"/>
                    <a:pt x="44270" y="43971"/>
                  </a:cubicBezTo>
                  <a:cubicBezTo>
                    <a:pt x="34561" y="44717"/>
                    <a:pt x="4692" y="46209"/>
                    <a:pt x="4692" y="46209"/>
                  </a:cubicBezTo>
                  <a:cubicBezTo>
                    <a:pt x="4692" y="46209"/>
                    <a:pt x="0" y="52243"/>
                    <a:pt x="19828" y="52243"/>
                  </a:cubicBezTo>
                  <a:cubicBezTo>
                    <a:pt x="20928" y="52243"/>
                    <a:pt x="22104" y="52224"/>
                    <a:pt x="23361" y="52185"/>
                  </a:cubicBezTo>
                  <a:cubicBezTo>
                    <a:pt x="47256" y="51436"/>
                    <a:pt x="53230" y="51436"/>
                    <a:pt x="55470" y="45463"/>
                  </a:cubicBezTo>
                  <a:cubicBezTo>
                    <a:pt x="57711" y="39490"/>
                    <a:pt x="62190" y="3647"/>
                    <a:pt x="65925" y="2153"/>
                  </a:cubicBezTo>
                  <a:cubicBezTo>
                    <a:pt x="67861" y="1378"/>
                    <a:pt x="66583" y="1"/>
                    <a:pt x="64591" y="1"/>
                  </a:cubicBezTo>
                  <a:close/>
                </a:path>
              </a:pathLst>
            </a:custGeom>
            <a:solidFill>
              <a:srgbClr val="EFD6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9"/>
            <p:cNvSpPr/>
            <p:nvPr/>
          </p:nvSpPr>
          <p:spPr>
            <a:xfrm>
              <a:off x="1685075" y="2498000"/>
              <a:ext cx="254675" cy="352175"/>
            </a:xfrm>
            <a:custGeom>
              <a:rect b="b" l="l" r="r" t="t"/>
              <a:pathLst>
                <a:path extrusionOk="0" h="14087" w="10187">
                  <a:moveTo>
                    <a:pt x="3364" y="1"/>
                  </a:moveTo>
                  <a:cubicBezTo>
                    <a:pt x="2948" y="1"/>
                    <a:pt x="2443" y="269"/>
                    <a:pt x="1869" y="1008"/>
                  </a:cubicBezTo>
                  <a:cubicBezTo>
                    <a:pt x="1" y="3418"/>
                    <a:pt x="2292" y="1971"/>
                    <a:pt x="4160" y="5286"/>
                  </a:cubicBezTo>
                  <a:cubicBezTo>
                    <a:pt x="6027" y="8602"/>
                    <a:pt x="2953" y="7817"/>
                    <a:pt x="1507" y="10288"/>
                  </a:cubicBezTo>
                  <a:cubicBezTo>
                    <a:pt x="60" y="12759"/>
                    <a:pt x="2652" y="13964"/>
                    <a:pt x="2652" y="13964"/>
                  </a:cubicBezTo>
                  <a:lnTo>
                    <a:pt x="3617" y="14087"/>
                  </a:lnTo>
                  <a:cubicBezTo>
                    <a:pt x="3617" y="14087"/>
                    <a:pt x="6510" y="12818"/>
                    <a:pt x="5666" y="11976"/>
                  </a:cubicBezTo>
                  <a:cubicBezTo>
                    <a:pt x="4822" y="11132"/>
                    <a:pt x="5728" y="9806"/>
                    <a:pt x="7957" y="7999"/>
                  </a:cubicBezTo>
                  <a:cubicBezTo>
                    <a:pt x="10186" y="6190"/>
                    <a:pt x="1808" y="2936"/>
                    <a:pt x="2109" y="1791"/>
                  </a:cubicBezTo>
                  <a:cubicBezTo>
                    <a:pt x="2295" y="1091"/>
                    <a:pt x="2999" y="706"/>
                    <a:pt x="3545" y="706"/>
                  </a:cubicBezTo>
                  <a:cubicBezTo>
                    <a:pt x="3891" y="706"/>
                    <a:pt x="4174" y="861"/>
                    <a:pt x="4220" y="1189"/>
                  </a:cubicBezTo>
                  <a:cubicBezTo>
                    <a:pt x="4340" y="2033"/>
                    <a:pt x="3617" y="2092"/>
                    <a:pt x="3617" y="2092"/>
                  </a:cubicBezTo>
                  <a:cubicBezTo>
                    <a:pt x="3617" y="2092"/>
                    <a:pt x="3783" y="2167"/>
                    <a:pt x="3987" y="2167"/>
                  </a:cubicBezTo>
                  <a:cubicBezTo>
                    <a:pt x="4190" y="2167"/>
                    <a:pt x="4432" y="2092"/>
                    <a:pt x="4582" y="1791"/>
                  </a:cubicBezTo>
                  <a:cubicBezTo>
                    <a:pt x="4791" y="1373"/>
                    <a:pt x="4305" y="1"/>
                    <a:pt x="3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9"/>
            <p:cNvSpPr/>
            <p:nvPr/>
          </p:nvSpPr>
          <p:spPr>
            <a:xfrm>
              <a:off x="1699400" y="2649725"/>
              <a:ext cx="103550" cy="209425"/>
            </a:xfrm>
            <a:custGeom>
              <a:rect b="b" l="l" r="r" t="t"/>
              <a:pathLst>
                <a:path extrusionOk="0" h="8377" w="4142">
                  <a:moveTo>
                    <a:pt x="2774" y="1"/>
                  </a:moveTo>
                  <a:cubicBezTo>
                    <a:pt x="2392" y="1"/>
                    <a:pt x="2194" y="817"/>
                    <a:pt x="2280" y="1066"/>
                  </a:cubicBezTo>
                  <a:cubicBezTo>
                    <a:pt x="2341" y="1245"/>
                    <a:pt x="2438" y="1290"/>
                    <a:pt x="2521" y="1290"/>
                  </a:cubicBezTo>
                  <a:cubicBezTo>
                    <a:pt x="2603" y="1290"/>
                    <a:pt x="2670" y="1246"/>
                    <a:pt x="2670" y="1246"/>
                  </a:cubicBezTo>
                  <a:cubicBezTo>
                    <a:pt x="2670" y="1246"/>
                    <a:pt x="2378" y="1209"/>
                    <a:pt x="2426" y="707"/>
                  </a:cubicBezTo>
                  <a:cubicBezTo>
                    <a:pt x="2445" y="513"/>
                    <a:pt x="2560" y="421"/>
                    <a:pt x="2701" y="421"/>
                  </a:cubicBezTo>
                  <a:cubicBezTo>
                    <a:pt x="2923" y="421"/>
                    <a:pt x="3208" y="649"/>
                    <a:pt x="3284" y="1066"/>
                  </a:cubicBezTo>
                  <a:cubicBezTo>
                    <a:pt x="3407" y="1748"/>
                    <a:pt x="0" y="3683"/>
                    <a:pt x="909" y="4757"/>
                  </a:cubicBezTo>
                  <a:cubicBezTo>
                    <a:pt x="1817" y="5830"/>
                    <a:pt x="2182" y="6619"/>
                    <a:pt x="1839" y="7121"/>
                  </a:cubicBezTo>
                  <a:cubicBezTo>
                    <a:pt x="1497" y="7623"/>
                    <a:pt x="2672" y="8376"/>
                    <a:pt x="2672" y="8376"/>
                  </a:cubicBezTo>
                  <a:lnTo>
                    <a:pt x="3062" y="8305"/>
                  </a:lnTo>
                  <a:cubicBezTo>
                    <a:pt x="3062" y="8305"/>
                    <a:pt x="4117" y="7589"/>
                    <a:pt x="3528" y="6119"/>
                  </a:cubicBezTo>
                  <a:cubicBezTo>
                    <a:pt x="2939" y="4650"/>
                    <a:pt x="1691" y="5116"/>
                    <a:pt x="2451" y="3144"/>
                  </a:cubicBezTo>
                  <a:cubicBezTo>
                    <a:pt x="3211" y="1173"/>
                    <a:pt x="4142" y="2033"/>
                    <a:pt x="3382" y="600"/>
                  </a:cubicBezTo>
                  <a:cubicBezTo>
                    <a:pt x="3149" y="161"/>
                    <a:pt x="2943" y="1"/>
                    <a:pt x="27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9"/>
            <p:cNvSpPr/>
            <p:nvPr/>
          </p:nvSpPr>
          <p:spPr>
            <a:xfrm>
              <a:off x="1605100" y="2844050"/>
              <a:ext cx="290200" cy="269250"/>
            </a:xfrm>
            <a:custGeom>
              <a:rect b="b" l="l" r="r" t="t"/>
              <a:pathLst>
                <a:path extrusionOk="0" h="10770" w="11608">
                  <a:moveTo>
                    <a:pt x="1815" y="3156"/>
                  </a:moveTo>
                  <a:cubicBezTo>
                    <a:pt x="1822" y="3156"/>
                    <a:pt x="1830" y="3156"/>
                    <a:pt x="1838" y="3156"/>
                  </a:cubicBezTo>
                  <a:cubicBezTo>
                    <a:pt x="2127" y="3156"/>
                    <a:pt x="2431" y="3298"/>
                    <a:pt x="2707" y="3571"/>
                  </a:cubicBezTo>
                  <a:cubicBezTo>
                    <a:pt x="2741" y="3606"/>
                    <a:pt x="2775" y="3640"/>
                    <a:pt x="2807" y="3676"/>
                  </a:cubicBezTo>
                  <a:lnTo>
                    <a:pt x="3252" y="6916"/>
                  </a:lnTo>
                  <a:cubicBezTo>
                    <a:pt x="3074" y="7231"/>
                    <a:pt x="2830" y="7434"/>
                    <a:pt x="2547" y="7491"/>
                  </a:cubicBezTo>
                  <a:cubicBezTo>
                    <a:pt x="2491" y="7503"/>
                    <a:pt x="2434" y="7508"/>
                    <a:pt x="2377" y="7508"/>
                  </a:cubicBezTo>
                  <a:cubicBezTo>
                    <a:pt x="2087" y="7508"/>
                    <a:pt x="1783" y="7365"/>
                    <a:pt x="1505" y="7092"/>
                  </a:cubicBezTo>
                  <a:cubicBezTo>
                    <a:pt x="1139" y="6734"/>
                    <a:pt x="872" y="6207"/>
                    <a:pt x="749" y="5609"/>
                  </a:cubicBezTo>
                  <a:cubicBezTo>
                    <a:pt x="628" y="5009"/>
                    <a:pt x="667" y="4420"/>
                    <a:pt x="863" y="3948"/>
                  </a:cubicBezTo>
                  <a:cubicBezTo>
                    <a:pt x="1041" y="3517"/>
                    <a:pt x="1327" y="3243"/>
                    <a:pt x="1667" y="3172"/>
                  </a:cubicBezTo>
                  <a:cubicBezTo>
                    <a:pt x="1714" y="3162"/>
                    <a:pt x="1764" y="3156"/>
                    <a:pt x="1815" y="3156"/>
                  </a:cubicBezTo>
                  <a:close/>
                  <a:moveTo>
                    <a:pt x="3001" y="1"/>
                  </a:moveTo>
                  <a:cubicBezTo>
                    <a:pt x="2634" y="1"/>
                    <a:pt x="2351" y="322"/>
                    <a:pt x="2394" y="685"/>
                  </a:cubicBezTo>
                  <a:lnTo>
                    <a:pt x="2682" y="2780"/>
                  </a:lnTo>
                  <a:cubicBezTo>
                    <a:pt x="2409" y="2620"/>
                    <a:pt x="2123" y="2538"/>
                    <a:pt x="1837" y="2538"/>
                  </a:cubicBezTo>
                  <a:cubicBezTo>
                    <a:pt x="1738" y="2538"/>
                    <a:pt x="1639" y="2548"/>
                    <a:pt x="1541" y="2568"/>
                  </a:cubicBezTo>
                  <a:cubicBezTo>
                    <a:pt x="993" y="2679"/>
                    <a:pt x="551" y="3085"/>
                    <a:pt x="293" y="3713"/>
                  </a:cubicBezTo>
                  <a:cubicBezTo>
                    <a:pt x="51" y="4297"/>
                    <a:pt x="1" y="5013"/>
                    <a:pt x="147" y="5730"/>
                  </a:cubicBezTo>
                  <a:cubicBezTo>
                    <a:pt x="293" y="6446"/>
                    <a:pt x="622" y="7085"/>
                    <a:pt x="1073" y="7528"/>
                  </a:cubicBezTo>
                  <a:cubicBezTo>
                    <a:pt x="1468" y="7918"/>
                    <a:pt x="1920" y="8123"/>
                    <a:pt x="2372" y="8123"/>
                  </a:cubicBezTo>
                  <a:cubicBezTo>
                    <a:pt x="2472" y="8121"/>
                    <a:pt x="2570" y="8112"/>
                    <a:pt x="2668" y="8091"/>
                  </a:cubicBezTo>
                  <a:cubicBezTo>
                    <a:pt x="2926" y="8039"/>
                    <a:pt x="3168" y="7918"/>
                    <a:pt x="3364" y="7745"/>
                  </a:cubicBezTo>
                  <a:lnTo>
                    <a:pt x="3720" y="10330"/>
                  </a:lnTo>
                  <a:cubicBezTo>
                    <a:pt x="3756" y="10624"/>
                    <a:pt x="5377" y="10770"/>
                    <a:pt x="7026" y="10770"/>
                  </a:cubicBezTo>
                  <a:cubicBezTo>
                    <a:pt x="8739" y="10770"/>
                    <a:pt x="10482" y="10613"/>
                    <a:pt x="10512" y="10302"/>
                  </a:cubicBezTo>
                  <a:lnTo>
                    <a:pt x="11573" y="671"/>
                  </a:lnTo>
                  <a:cubicBezTo>
                    <a:pt x="11608" y="311"/>
                    <a:pt x="11325" y="1"/>
                    <a:pt x="1096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9"/>
            <p:cNvSpPr/>
            <p:nvPr/>
          </p:nvSpPr>
          <p:spPr>
            <a:xfrm>
              <a:off x="5924075" y="2101825"/>
              <a:ext cx="350" cy="325"/>
            </a:xfrm>
            <a:custGeom>
              <a:rect b="b" l="l" r="r" t="t"/>
              <a:pathLst>
                <a:path extrusionOk="0" h="13" w="14">
                  <a:moveTo>
                    <a:pt x="5" y="0"/>
                  </a:moveTo>
                  <a:cubicBezTo>
                    <a:pt x="0" y="0"/>
                    <a:pt x="0" y="12"/>
                    <a:pt x="5" y="12"/>
                  </a:cubicBezTo>
                  <a:cubicBezTo>
                    <a:pt x="6" y="12"/>
                    <a:pt x="6" y="12"/>
                    <a:pt x="7" y="12"/>
                  </a:cubicBezTo>
                  <a:cubicBezTo>
                    <a:pt x="13" y="10"/>
                    <a:pt x="13" y="3"/>
                    <a:pt x="7" y="1"/>
                  </a:cubicBezTo>
                  <a:cubicBezTo>
                    <a:pt x="6" y="1"/>
                    <a:pt x="6" y="0"/>
                    <a:pt x="5" y="0"/>
                  </a:cubicBezTo>
                  <a:close/>
                </a:path>
              </a:pathLst>
            </a:custGeom>
            <a:solidFill>
              <a:srgbClr val="8199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9"/>
            <p:cNvSpPr/>
            <p:nvPr/>
          </p:nvSpPr>
          <p:spPr>
            <a:xfrm>
              <a:off x="3817000" y="1299425"/>
              <a:ext cx="873325" cy="1012400"/>
            </a:xfrm>
            <a:custGeom>
              <a:rect b="b" l="l" r="r" t="t"/>
              <a:pathLst>
                <a:path extrusionOk="0" h="40496" w="34933">
                  <a:moveTo>
                    <a:pt x="34816" y="1"/>
                  </a:moveTo>
                  <a:cubicBezTo>
                    <a:pt x="33905" y="1"/>
                    <a:pt x="27925" y="294"/>
                    <a:pt x="26648" y="7941"/>
                  </a:cubicBezTo>
                  <a:cubicBezTo>
                    <a:pt x="25265" y="16225"/>
                    <a:pt x="20780" y="34520"/>
                    <a:pt x="20780" y="34520"/>
                  </a:cubicBezTo>
                  <a:lnTo>
                    <a:pt x="1" y="37237"/>
                  </a:lnTo>
                  <a:lnTo>
                    <a:pt x="2141" y="39006"/>
                  </a:lnTo>
                  <a:cubicBezTo>
                    <a:pt x="2141" y="39006"/>
                    <a:pt x="10746" y="40496"/>
                    <a:pt x="17643" y="40496"/>
                  </a:cubicBezTo>
                  <a:cubicBezTo>
                    <a:pt x="20707" y="40496"/>
                    <a:pt x="23435" y="40202"/>
                    <a:pt x="24921" y="39352"/>
                  </a:cubicBezTo>
                  <a:cubicBezTo>
                    <a:pt x="29753" y="36589"/>
                    <a:pt x="30789" y="19678"/>
                    <a:pt x="32170" y="15536"/>
                  </a:cubicBezTo>
                  <a:cubicBezTo>
                    <a:pt x="33550" y="11395"/>
                    <a:pt x="34933" y="3"/>
                    <a:pt x="34933" y="3"/>
                  </a:cubicBezTo>
                  <a:cubicBezTo>
                    <a:pt x="34933" y="3"/>
                    <a:pt x="34892" y="1"/>
                    <a:pt x="34816"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9"/>
            <p:cNvSpPr/>
            <p:nvPr/>
          </p:nvSpPr>
          <p:spPr>
            <a:xfrm>
              <a:off x="4361800" y="238100"/>
              <a:ext cx="1029350" cy="974500"/>
            </a:xfrm>
            <a:custGeom>
              <a:rect b="b" l="l" r="r" t="t"/>
              <a:pathLst>
                <a:path extrusionOk="0" h="38980" w="41174">
                  <a:moveTo>
                    <a:pt x="17937" y="1"/>
                  </a:moveTo>
                  <a:cubicBezTo>
                    <a:pt x="16937" y="1"/>
                    <a:pt x="16047" y="365"/>
                    <a:pt x="15491" y="1365"/>
                  </a:cubicBezTo>
                  <a:cubicBezTo>
                    <a:pt x="15491" y="1365"/>
                    <a:pt x="15264" y="1354"/>
                    <a:pt x="14885" y="1354"/>
                  </a:cubicBezTo>
                  <a:cubicBezTo>
                    <a:pt x="12997" y="1354"/>
                    <a:pt x="7339" y="1638"/>
                    <a:pt x="7339" y="5034"/>
                  </a:cubicBezTo>
                  <a:cubicBezTo>
                    <a:pt x="7339" y="5034"/>
                    <a:pt x="818" y="7480"/>
                    <a:pt x="3264" y="12778"/>
                  </a:cubicBezTo>
                  <a:cubicBezTo>
                    <a:pt x="3264" y="12778"/>
                    <a:pt x="1" y="18485"/>
                    <a:pt x="2855" y="21339"/>
                  </a:cubicBezTo>
                  <a:cubicBezTo>
                    <a:pt x="2855" y="21339"/>
                    <a:pt x="1" y="26639"/>
                    <a:pt x="4078" y="29083"/>
                  </a:cubicBezTo>
                  <a:cubicBezTo>
                    <a:pt x="4078" y="29083"/>
                    <a:pt x="3264" y="34792"/>
                    <a:pt x="7339" y="35198"/>
                  </a:cubicBezTo>
                  <a:cubicBezTo>
                    <a:pt x="7339" y="35198"/>
                    <a:pt x="10375" y="38488"/>
                    <a:pt x="13458" y="38488"/>
                  </a:cubicBezTo>
                  <a:cubicBezTo>
                    <a:pt x="14288" y="38488"/>
                    <a:pt x="15121" y="38249"/>
                    <a:pt x="15899" y="37644"/>
                  </a:cubicBezTo>
                  <a:cubicBezTo>
                    <a:pt x="15901" y="37644"/>
                    <a:pt x="19572" y="38980"/>
                    <a:pt x="22614" y="38980"/>
                  </a:cubicBezTo>
                  <a:cubicBezTo>
                    <a:pt x="24183" y="38980"/>
                    <a:pt x="25585" y="38625"/>
                    <a:pt x="26231" y="37548"/>
                  </a:cubicBezTo>
                  <a:cubicBezTo>
                    <a:pt x="26231" y="37548"/>
                    <a:pt x="26244" y="37548"/>
                    <a:pt x="26270" y="37548"/>
                  </a:cubicBezTo>
                  <a:cubicBezTo>
                    <a:pt x="26770" y="37548"/>
                    <a:pt x="31798" y="37462"/>
                    <a:pt x="31798" y="33975"/>
                  </a:cubicBezTo>
                  <a:cubicBezTo>
                    <a:pt x="31798" y="33975"/>
                    <a:pt x="37910" y="31937"/>
                    <a:pt x="35873" y="27862"/>
                  </a:cubicBezTo>
                  <a:cubicBezTo>
                    <a:pt x="35873" y="27862"/>
                    <a:pt x="40765" y="23377"/>
                    <a:pt x="37504" y="19708"/>
                  </a:cubicBezTo>
                  <a:cubicBezTo>
                    <a:pt x="37504" y="19708"/>
                    <a:pt x="41173" y="14001"/>
                    <a:pt x="37504" y="11555"/>
                  </a:cubicBezTo>
                  <a:cubicBezTo>
                    <a:pt x="37504" y="11555"/>
                    <a:pt x="36156" y="4819"/>
                    <a:pt x="32543" y="4819"/>
                  </a:cubicBezTo>
                  <a:cubicBezTo>
                    <a:pt x="32181" y="4819"/>
                    <a:pt x="31797" y="4886"/>
                    <a:pt x="31389" y="5034"/>
                  </a:cubicBezTo>
                  <a:cubicBezTo>
                    <a:pt x="31389" y="5034"/>
                    <a:pt x="30884" y="1744"/>
                    <a:pt x="27479" y="1744"/>
                  </a:cubicBezTo>
                  <a:cubicBezTo>
                    <a:pt x="26562" y="1744"/>
                    <a:pt x="25436" y="1983"/>
                    <a:pt x="24052" y="2588"/>
                  </a:cubicBezTo>
                  <a:cubicBezTo>
                    <a:pt x="24052" y="2588"/>
                    <a:pt x="20603" y="1"/>
                    <a:pt x="17937"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9"/>
            <p:cNvSpPr/>
            <p:nvPr/>
          </p:nvSpPr>
          <p:spPr>
            <a:xfrm>
              <a:off x="4922350" y="4678225"/>
              <a:ext cx="481900" cy="612075"/>
            </a:xfrm>
            <a:custGeom>
              <a:rect b="b" l="l" r="r" t="t"/>
              <a:pathLst>
                <a:path extrusionOk="0" h="24483" w="19276">
                  <a:moveTo>
                    <a:pt x="4310" y="0"/>
                  </a:moveTo>
                  <a:cubicBezTo>
                    <a:pt x="3058" y="0"/>
                    <a:pt x="1106" y="477"/>
                    <a:pt x="1" y="3154"/>
                  </a:cubicBezTo>
                  <a:lnTo>
                    <a:pt x="8493" y="12639"/>
                  </a:lnTo>
                  <a:cubicBezTo>
                    <a:pt x="8493" y="12639"/>
                    <a:pt x="13157" y="19648"/>
                    <a:pt x="12495" y="21065"/>
                  </a:cubicBezTo>
                  <a:cubicBezTo>
                    <a:pt x="11998" y="22129"/>
                    <a:pt x="10509" y="24483"/>
                    <a:pt x="11193" y="24483"/>
                  </a:cubicBezTo>
                  <a:cubicBezTo>
                    <a:pt x="11420" y="24483"/>
                    <a:pt x="11885" y="24225"/>
                    <a:pt x="12703" y="23577"/>
                  </a:cubicBezTo>
                  <a:cubicBezTo>
                    <a:pt x="15988" y="20971"/>
                    <a:pt x="17086" y="20102"/>
                    <a:pt x="16330" y="18023"/>
                  </a:cubicBezTo>
                  <a:cubicBezTo>
                    <a:pt x="15575" y="15945"/>
                    <a:pt x="14387" y="13321"/>
                    <a:pt x="14386" y="13321"/>
                  </a:cubicBezTo>
                  <a:lnTo>
                    <a:pt x="14386" y="13321"/>
                  </a:lnTo>
                  <a:lnTo>
                    <a:pt x="19276" y="18366"/>
                  </a:lnTo>
                  <a:cubicBezTo>
                    <a:pt x="19276" y="18366"/>
                    <a:pt x="15689" y="10101"/>
                    <a:pt x="11495" y="10101"/>
                  </a:cubicBezTo>
                  <a:cubicBezTo>
                    <a:pt x="11085" y="10101"/>
                    <a:pt x="10670" y="10179"/>
                    <a:pt x="10252" y="10352"/>
                  </a:cubicBezTo>
                  <a:lnTo>
                    <a:pt x="5481" y="147"/>
                  </a:lnTo>
                  <a:cubicBezTo>
                    <a:pt x="5481" y="147"/>
                    <a:pt x="5003" y="0"/>
                    <a:pt x="4310"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9"/>
            <p:cNvSpPr/>
            <p:nvPr/>
          </p:nvSpPr>
          <p:spPr>
            <a:xfrm>
              <a:off x="4772625" y="4753975"/>
              <a:ext cx="355150" cy="623975"/>
            </a:xfrm>
            <a:custGeom>
              <a:rect b="b" l="l" r="r" t="t"/>
              <a:pathLst>
                <a:path extrusionOk="0" h="24959" w="14206">
                  <a:moveTo>
                    <a:pt x="7831" y="0"/>
                  </a:moveTo>
                  <a:cubicBezTo>
                    <a:pt x="7008" y="0"/>
                    <a:pt x="6053" y="244"/>
                    <a:pt x="4990" y="920"/>
                  </a:cubicBezTo>
                  <a:lnTo>
                    <a:pt x="6489" y="13563"/>
                  </a:lnTo>
                  <a:cubicBezTo>
                    <a:pt x="6489" y="13563"/>
                    <a:pt x="6277" y="21980"/>
                    <a:pt x="4922" y="22758"/>
                  </a:cubicBezTo>
                  <a:cubicBezTo>
                    <a:pt x="3656" y="23485"/>
                    <a:pt x="0" y="24959"/>
                    <a:pt x="2907" y="24959"/>
                  </a:cubicBezTo>
                  <a:cubicBezTo>
                    <a:pt x="3117" y="24959"/>
                    <a:pt x="3363" y="24951"/>
                    <a:pt x="3646" y="24935"/>
                  </a:cubicBezTo>
                  <a:cubicBezTo>
                    <a:pt x="7833" y="24690"/>
                    <a:pt x="9230" y="24611"/>
                    <a:pt x="9807" y="22475"/>
                  </a:cubicBezTo>
                  <a:cubicBezTo>
                    <a:pt x="10384" y="20342"/>
                    <a:pt x="10918" y="17510"/>
                    <a:pt x="10918" y="17510"/>
                  </a:cubicBezTo>
                  <a:lnTo>
                    <a:pt x="12020" y="24449"/>
                  </a:lnTo>
                  <a:cubicBezTo>
                    <a:pt x="12020" y="24449"/>
                    <a:pt x="14206" y="13818"/>
                    <a:pt x="9241" y="12705"/>
                  </a:cubicBezTo>
                  <a:lnTo>
                    <a:pt x="11203" y="1611"/>
                  </a:lnTo>
                  <a:cubicBezTo>
                    <a:pt x="11203" y="1611"/>
                    <a:pt x="9950" y="0"/>
                    <a:pt x="7831"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9"/>
            <p:cNvSpPr/>
            <p:nvPr/>
          </p:nvSpPr>
          <p:spPr>
            <a:xfrm>
              <a:off x="5158450" y="1481950"/>
              <a:ext cx="602150" cy="1649925"/>
            </a:xfrm>
            <a:custGeom>
              <a:rect b="b" l="l" r="r" t="t"/>
              <a:pathLst>
                <a:path extrusionOk="0" h="65997" w="24086">
                  <a:moveTo>
                    <a:pt x="9435" y="0"/>
                  </a:moveTo>
                  <a:cubicBezTo>
                    <a:pt x="8939" y="0"/>
                    <a:pt x="8385" y="125"/>
                    <a:pt x="7769" y="389"/>
                  </a:cubicBezTo>
                  <a:cubicBezTo>
                    <a:pt x="7769" y="389"/>
                    <a:pt x="0" y="8158"/>
                    <a:pt x="3108" y="12819"/>
                  </a:cubicBezTo>
                  <a:cubicBezTo>
                    <a:pt x="3108" y="12819"/>
                    <a:pt x="3108" y="64873"/>
                    <a:pt x="7769" y="65651"/>
                  </a:cubicBezTo>
                  <a:cubicBezTo>
                    <a:pt x="8754" y="65816"/>
                    <a:pt x="9705" y="65876"/>
                    <a:pt x="10613" y="65876"/>
                  </a:cubicBezTo>
                  <a:cubicBezTo>
                    <a:pt x="13095" y="65876"/>
                    <a:pt x="15263" y="65427"/>
                    <a:pt x="16968" y="65427"/>
                  </a:cubicBezTo>
                  <a:cubicBezTo>
                    <a:pt x="17592" y="65427"/>
                    <a:pt x="18154" y="65487"/>
                    <a:pt x="18646" y="65651"/>
                  </a:cubicBezTo>
                  <a:cubicBezTo>
                    <a:pt x="19423" y="65910"/>
                    <a:pt x="20287" y="65997"/>
                    <a:pt x="21093" y="65997"/>
                  </a:cubicBezTo>
                  <a:cubicBezTo>
                    <a:pt x="22704" y="65997"/>
                    <a:pt x="24085" y="65651"/>
                    <a:pt x="24085" y="65651"/>
                  </a:cubicBezTo>
                  <a:cubicBezTo>
                    <a:pt x="24085" y="65651"/>
                    <a:pt x="19591" y="62441"/>
                    <a:pt x="12938" y="62441"/>
                  </a:cubicBezTo>
                  <a:cubicBezTo>
                    <a:pt x="12272" y="62441"/>
                    <a:pt x="11584" y="62473"/>
                    <a:pt x="10877" y="62543"/>
                  </a:cubicBezTo>
                  <a:lnTo>
                    <a:pt x="10101" y="34573"/>
                  </a:lnTo>
                  <a:cubicBezTo>
                    <a:pt x="10101" y="34573"/>
                    <a:pt x="17706" y="0"/>
                    <a:pt x="9435"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9"/>
            <p:cNvSpPr/>
            <p:nvPr/>
          </p:nvSpPr>
          <p:spPr>
            <a:xfrm>
              <a:off x="4517475" y="2286700"/>
              <a:ext cx="874075" cy="2647775"/>
            </a:xfrm>
            <a:custGeom>
              <a:rect b="b" l="l" r="r" t="t"/>
              <a:pathLst>
                <a:path extrusionOk="0" h="105911" w="34963">
                  <a:moveTo>
                    <a:pt x="12554" y="0"/>
                  </a:moveTo>
                  <a:cubicBezTo>
                    <a:pt x="6702" y="0"/>
                    <a:pt x="1139" y="1160"/>
                    <a:pt x="778" y="5493"/>
                  </a:cubicBezTo>
                  <a:cubicBezTo>
                    <a:pt x="0" y="14815"/>
                    <a:pt x="14763" y="24916"/>
                    <a:pt x="14763" y="24916"/>
                  </a:cubicBezTo>
                  <a:cubicBezTo>
                    <a:pt x="13209" y="29578"/>
                    <a:pt x="13985" y="104939"/>
                    <a:pt x="13985" y="104939"/>
                  </a:cubicBezTo>
                  <a:cubicBezTo>
                    <a:pt x="14374" y="105716"/>
                    <a:pt x="16319" y="105910"/>
                    <a:pt x="18166" y="105910"/>
                  </a:cubicBezTo>
                  <a:cubicBezTo>
                    <a:pt x="20010" y="105910"/>
                    <a:pt x="21756" y="105717"/>
                    <a:pt x="21756" y="105717"/>
                  </a:cubicBezTo>
                  <a:cubicBezTo>
                    <a:pt x="25639" y="96394"/>
                    <a:pt x="33408" y="50553"/>
                    <a:pt x="34186" y="29578"/>
                  </a:cubicBezTo>
                  <a:cubicBezTo>
                    <a:pt x="34962" y="8600"/>
                    <a:pt x="26417" y="1538"/>
                    <a:pt x="26417" y="1538"/>
                  </a:cubicBezTo>
                  <a:cubicBezTo>
                    <a:pt x="26417" y="1538"/>
                    <a:pt x="19294" y="0"/>
                    <a:pt x="12554"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9"/>
            <p:cNvSpPr/>
            <p:nvPr/>
          </p:nvSpPr>
          <p:spPr>
            <a:xfrm>
              <a:off x="4831950" y="3762475"/>
              <a:ext cx="1500" cy="1175"/>
            </a:xfrm>
            <a:custGeom>
              <a:rect b="b" l="l" r="r" t="t"/>
              <a:pathLst>
                <a:path extrusionOk="0" h="47" w="60">
                  <a:moveTo>
                    <a:pt x="30" y="1"/>
                  </a:moveTo>
                  <a:cubicBezTo>
                    <a:pt x="0" y="1"/>
                    <a:pt x="0" y="46"/>
                    <a:pt x="30" y="46"/>
                  </a:cubicBezTo>
                  <a:cubicBezTo>
                    <a:pt x="59" y="46"/>
                    <a:pt x="59" y="1"/>
                    <a:pt x="30" y="1"/>
                  </a:cubicBezTo>
                  <a:close/>
                </a:path>
              </a:pathLst>
            </a:custGeom>
            <a:solidFill>
              <a:srgbClr val="8199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9"/>
            <p:cNvSpPr/>
            <p:nvPr/>
          </p:nvSpPr>
          <p:spPr>
            <a:xfrm>
              <a:off x="4362100" y="2390000"/>
              <a:ext cx="776975" cy="2522075"/>
            </a:xfrm>
            <a:custGeom>
              <a:rect b="b" l="l" r="r" t="t"/>
              <a:pathLst>
                <a:path extrusionOk="0" h="100883" w="31079">
                  <a:moveTo>
                    <a:pt x="7996" y="0"/>
                  </a:moveTo>
                  <a:cubicBezTo>
                    <a:pt x="7621" y="0"/>
                    <a:pt x="7318" y="203"/>
                    <a:pt x="7108" y="653"/>
                  </a:cubicBezTo>
                  <a:cubicBezTo>
                    <a:pt x="4892" y="5383"/>
                    <a:pt x="0" y="42538"/>
                    <a:pt x="0" y="48753"/>
                  </a:cubicBezTo>
                  <a:cubicBezTo>
                    <a:pt x="0" y="54968"/>
                    <a:pt x="20978" y="100031"/>
                    <a:pt x="24861" y="100807"/>
                  </a:cubicBezTo>
                  <a:cubicBezTo>
                    <a:pt x="25120" y="100859"/>
                    <a:pt x="25373" y="100883"/>
                    <a:pt x="25618" y="100883"/>
                  </a:cubicBezTo>
                  <a:cubicBezTo>
                    <a:pt x="29048" y="100883"/>
                    <a:pt x="31079" y="96145"/>
                    <a:pt x="31079" y="96145"/>
                  </a:cubicBezTo>
                  <a:cubicBezTo>
                    <a:pt x="31079" y="95370"/>
                    <a:pt x="15538" y="54968"/>
                    <a:pt x="16316" y="51861"/>
                  </a:cubicBezTo>
                  <a:cubicBezTo>
                    <a:pt x="17092" y="48753"/>
                    <a:pt x="21753" y="19228"/>
                    <a:pt x="21753" y="18452"/>
                  </a:cubicBezTo>
                  <a:cubicBezTo>
                    <a:pt x="21753" y="18452"/>
                    <a:pt x="11573" y="0"/>
                    <a:pt x="7996"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9"/>
            <p:cNvSpPr/>
            <p:nvPr/>
          </p:nvSpPr>
          <p:spPr>
            <a:xfrm>
              <a:off x="4623975" y="997450"/>
              <a:ext cx="437400" cy="435925"/>
            </a:xfrm>
            <a:custGeom>
              <a:rect b="b" l="l" r="r" t="t"/>
              <a:pathLst>
                <a:path extrusionOk="0" h="17437" w="17496">
                  <a:moveTo>
                    <a:pt x="15424" y="0"/>
                  </a:moveTo>
                  <a:lnTo>
                    <a:pt x="7140" y="3108"/>
                  </a:lnTo>
                  <a:cubicBezTo>
                    <a:pt x="7140" y="3108"/>
                    <a:pt x="8520" y="10701"/>
                    <a:pt x="2734" y="12000"/>
                  </a:cubicBezTo>
                  <a:cubicBezTo>
                    <a:pt x="0" y="12611"/>
                    <a:pt x="4287" y="17437"/>
                    <a:pt x="4287" y="17437"/>
                  </a:cubicBezTo>
                  <a:lnTo>
                    <a:pt x="14386" y="17437"/>
                  </a:lnTo>
                  <a:lnTo>
                    <a:pt x="17496" y="12000"/>
                  </a:lnTo>
                  <a:cubicBezTo>
                    <a:pt x="17496" y="12000"/>
                    <a:pt x="13008" y="5869"/>
                    <a:pt x="15424"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9"/>
            <p:cNvSpPr/>
            <p:nvPr/>
          </p:nvSpPr>
          <p:spPr>
            <a:xfrm>
              <a:off x="4556500" y="574650"/>
              <a:ext cx="494325" cy="594350"/>
            </a:xfrm>
            <a:custGeom>
              <a:rect b="b" l="l" r="r" t="t"/>
              <a:pathLst>
                <a:path extrusionOk="0" h="23774" w="19773">
                  <a:moveTo>
                    <a:pt x="3596" y="1"/>
                  </a:moveTo>
                  <a:cubicBezTo>
                    <a:pt x="3596" y="900"/>
                    <a:pt x="0" y="20673"/>
                    <a:pt x="8088" y="23370"/>
                  </a:cubicBezTo>
                  <a:cubicBezTo>
                    <a:pt x="8925" y="23648"/>
                    <a:pt x="9714" y="23773"/>
                    <a:pt x="10455" y="23773"/>
                  </a:cubicBezTo>
                  <a:cubicBezTo>
                    <a:pt x="16884" y="23773"/>
                    <a:pt x="19773" y="14382"/>
                    <a:pt x="19773" y="14382"/>
                  </a:cubicBezTo>
                  <a:lnTo>
                    <a:pt x="14381" y="1799"/>
                  </a:lnTo>
                  <a:lnTo>
                    <a:pt x="3596"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9"/>
            <p:cNvSpPr/>
            <p:nvPr/>
          </p:nvSpPr>
          <p:spPr>
            <a:xfrm>
              <a:off x="4500475" y="1297075"/>
              <a:ext cx="929900" cy="1227700"/>
            </a:xfrm>
            <a:custGeom>
              <a:rect b="b" l="l" r="r" t="t"/>
              <a:pathLst>
                <a:path extrusionOk="0" h="49108" w="37196">
                  <a:moveTo>
                    <a:pt x="7346" y="0"/>
                  </a:moveTo>
                  <a:cubicBezTo>
                    <a:pt x="6655" y="0"/>
                    <a:pt x="4958" y="155"/>
                    <a:pt x="3106" y="1477"/>
                  </a:cubicBezTo>
                  <a:cubicBezTo>
                    <a:pt x="231" y="3531"/>
                    <a:pt x="0" y="11211"/>
                    <a:pt x="0" y="17011"/>
                  </a:cubicBezTo>
                  <a:cubicBezTo>
                    <a:pt x="0" y="27887"/>
                    <a:pt x="1458" y="45078"/>
                    <a:pt x="1458" y="45078"/>
                  </a:cubicBezTo>
                  <a:cubicBezTo>
                    <a:pt x="1458" y="45078"/>
                    <a:pt x="4513" y="49107"/>
                    <a:pt x="10656" y="49107"/>
                  </a:cubicBezTo>
                  <a:cubicBezTo>
                    <a:pt x="14790" y="49107"/>
                    <a:pt x="20324" y="47281"/>
                    <a:pt x="27266" y="41171"/>
                  </a:cubicBezTo>
                  <a:cubicBezTo>
                    <a:pt x="27266" y="41171"/>
                    <a:pt x="23212" y="33423"/>
                    <a:pt x="23990" y="31091"/>
                  </a:cubicBezTo>
                  <a:cubicBezTo>
                    <a:pt x="24766" y="28761"/>
                    <a:pt x="29427" y="20214"/>
                    <a:pt x="29427" y="20214"/>
                  </a:cubicBezTo>
                  <a:cubicBezTo>
                    <a:pt x="29427" y="20214"/>
                    <a:pt x="31759" y="7784"/>
                    <a:pt x="37196" y="7784"/>
                  </a:cubicBezTo>
                  <a:cubicBezTo>
                    <a:pt x="37196" y="7784"/>
                    <a:pt x="24768" y="2344"/>
                    <a:pt x="22436" y="15"/>
                  </a:cubicBezTo>
                  <a:cubicBezTo>
                    <a:pt x="22436" y="15"/>
                    <a:pt x="18982" y="2431"/>
                    <a:pt x="14608" y="2431"/>
                  </a:cubicBezTo>
                  <a:cubicBezTo>
                    <a:pt x="12421" y="2431"/>
                    <a:pt x="10004" y="1827"/>
                    <a:pt x="7674" y="15"/>
                  </a:cubicBezTo>
                  <a:cubicBezTo>
                    <a:pt x="7674" y="15"/>
                    <a:pt x="7557" y="0"/>
                    <a:pt x="734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9"/>
            <p:cNvSpPr/>
            <p:nvPr/>
          </p:nvSpPr>
          <p:spPr>
            <a:xfrm>
              <a:off x="4399050" y="2518525"/>
              <a:ext cx="1500" cy="1100"/>
            </a:xfrm>
            <a:custGeom>
              <a:rect b="b" l="l" r="r" t="t"/>
              <a:pathLst>
                <a:path extrusionOk="0" h="44" w="60">
                  <a:moveTo>
                    <a:pt x="32" y="0"/>
                  </a:moveTo>
                  <a:cubicBezTo>
                    <a:pt x="32" y="0"/>
                    <a:pt x="31" y="0"/>
                    <a:pt x="30" y="0"/>
                  </a:cubicBezTo>
                  <a:cubicBezTo>
                    <a:pt x="1" y="0"/>
                    <a:pt x="1" y="44"/>
                    <a:pt x="30" y="44"/>
                  </a:cubicBezTo>
                  <a:cubicBezTo>
                    <a:pt x="59" y="44"/>
                    <a:pt x="60" y="0"/>
                    <a:pt x="32" y="0"/>
                  </a:cubicBezTo>
                  <a:close/>
                </a:path>
              </a:pathLst>
            </a:custGeom>
            <a:solidFill>
              <a:srgbClr val="C696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9"/>
            <p:cNvSpPr/>
            <p:nvPr/>
          </p:nvSpPr>
          <p:spPr>
            <a:xfrm>
              <a:off x="4552200" y="496975"/>
              <a:ext cx="569525" cy="387950"/>
            </a:xfrm>
            <a:custGeom>
              <a:rect b="b" l="l" r="r" t="t"/>
              <a:pathLst>
                <a:path extrusionOk="0" h="15518" w="22781">
                  <a:moveTo>
                    <a:pt x="7594" y="0"/>
                  </a:moveTo>
                  <a:lnTo>
                    <a:pt x="1381" y="692"/>
                  </a:lnTo>
                  <a:cubicBezTo>
                    <a:pt x="1381" y="692"/>
                    <a:pt x="1" y="3797"/>
                    <a:pt x="1381" y="5524"/>
                  </a:cubicBezTo>
                  <a:cubicBezTo>
                    <a:pt x="1381" y="5524"/>
                    <a:pt x="2302" y="6751"/>
                    <a:pt x="3837" y="6751"/>
                  </a:cubicBezTo>
                  <a:cubicBezTo>
                    <a:pt x="4604" y="6751"/>
                    <a:pt x="5525" y="6444"/>
                    <a:pt x="6561" y="5524"/>
                  </a:cubicBezTo>
                  <a:cubicBezTo>
                    <a:pt x="6561" y="5524"/>
                    <a:pt x="7617" y="7426"/>
                    <a:pt x="9731" y="7426"/>
                  </a:cubicBezTo>
                  <a:cubicBezTo>
                    <a:pt x="10319" y="7426"/>
                    <a:pt x="10987" y="7279"/>
                    <a:pt x="11738" y="6904"/>
                  </a:cubicBezTo>
                  <a:cubicBezTo>
                    <a:pt x="11738" y="6904"/>
                    <a:pt x="12520" y="9514"/>
                    <a:pt x="14541" y="9514"/>
                  </a:cubicBezTo>
                  <a:cubicBezTo>
                    <a:pt x="14844" y="9514"/>
                    <a:pt x="15174" y="9455"/>
                    <a:pt x="15534" y="9321"/>
                  </a:cubicBezTo>
                  <a:cubicBezTo>
                    <a:pt x="15534" y="9321"/>
                    <a:pt x="16278" y="15517"/>
                    <a:pt x="18395" y="15517"/>
                  </a:cubicBezTo>
                  <a:cubicBezTo>
                    <a:pt x="18776" y="15517"/>
                    <a:pt x="19202" y="15317"/>
                    <a:pt x="19676" y="14842"/>
                  </a:cubicBezTo>
                  <a:cubicBezTo>
                    <a:pt x="22781" y="11737"/>
                    <a:pt x="15534" y="0"/>
                    <a:pt x="15534"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9"/>
            <p:cNvSpPr/>
            <p:nvPr/>
          </p:nvSpPr>
          <p:spPr>
            <a:xfrm>
              <a:off x="5002525" y="845475"/>
              <a:ext cx="117224" cy="121452"/>
            </a:xfrm>
            <a:custGeom>
              <a:rect b="b" l="l" r="r" t="t"/>
              <a:pathLst>
                <a:path extrusionOk="0" h="4712" w="4211">
                  <a:moveTo>
                    <a:pt x="2567" y="1"/>
                  </a:moveTo>
                  <a:cubicBezTo>
                    <a:pt x="1796" y="1"/>
                    <a:pt x="954" y="666"/>
                    <a:pt x="523" y="1692"/>
                  </a:cubicBezTo>
                  <a:cubicBezTo>
                    <a:pt x="0" y="2940"/>
                    <a:pt x="283" y="4250"/>
                    <a:pt x="1157" y="4615"/>
                  </a:cubicBezTo>
                  <a:cubicBezTo>
                    <a:pt x="1313" y="4680"/>
                    <a:pt x="1476" y="4711"/>
                    <a:pt x="1643" y="4711"/>
                  </a:cubicBezTo>
                  <a:cubicBezTo>
                    <a:pt x="2414" y="4711"/>
                    <a:pt x="3256" y="4046"/>
                    <a:pt x="3688" y="3020"/>
                  </a:cubicBezTo>
                  <a:cubicBezTo>
                    <a:pt x="4210" y="1772"/>
                    <a:pt x="3927" y="462"/>
                    <a:pt x="3053" y="97"/>
                  </a:cubicBezTo>
                  <a:cubicBezTo>
                    <a:pt x="2898" y="32"/>
                    <a:pt x="2734" y="1"/>
                    <a:pt x="2567"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9"/>
            <p:cNvSpPr/>
            <p:nvPr/>
          </p:nvSpPr>
          <p:spPr>
            <a:xfrm>
              <a:off x="974750" y="4618150"/>
              <a:ext cx="635975" cy="540225"/>
            </a:xfrm>
            <a:custGeom>
              <a:rect b="b" l="l" r="r" t="t"/>
              <a:pathLst>
                <a:path extrusionOk="0" h="21609" w="25439">
                  <a:moveTo>
                    <a:pt x="1135" y="0"/>
                  </a:moveTo>
                  <a:cubicBezTo>
                    <a:pt x="1066" y="0"/>
                    <a:pt x="1009" y="14"/>
                    <a:pt x="965" y="42"/>
                  </a:cubicBezTo>
                  <a:cubicBezTo>
                    <a:pt x="0" y="667"/>
                    <a:pt x="14245" y="21608"/>
                    <a:pt x="14245" y="21608"/>
                  </a:cubicBezTo>
                  <a:cubicBezTo>
                    <a:pt x="20211" y="17059"/>
                    <a:pt x="19130" y="14332"/>
                    <a:pt x="19130" y="14332"/>
                  </a:cubicBezTo>
                  <a:lnTo>
                    <a:pt x="25439" y="8190"/>
                  </a:lnTo>
                  <a:lnTo>
                    <a:pt x="21373" y="1911"/>
                  </a:lnTo>
                  <a:lnTo>
                    <a:pt x="15379" y="8534"/>
                  </a:lnTo>
                  <a:lnTo>
                    <a:pt x="9665" y="6063"/>
                  </a:lnTo>
                  <a:cubicBezTo>
                    <a:pt x="9665" y="6063"/>
                    <a:pt x="2610" y="0"/>
                    <a:pt x="1135"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9"/>
            <p:cNvSpPr/>
            <p:nvPr/>
          </p:nvSpPr>
          <p:spPr>
            <a:xfrm>
              <a:off x="949250" y="4578750"/>
              <a:ext cx="544775" cy="624625"/>
            </a:xfrm>
            <a:custGeom>
              <a:rect b="b" l="l" r="r" t="t"/>
              <a:pathLst>
                <a:path extrusionOk="0" h="24985" w="21791">
                  <a:moveTo>
                    <a:pt x="1194" y="0"/>
                  </a:moveTo>
                  <a:lnTo>
                    <a:pt x="0" y="3240"/>
                  </a:lnTo>
                  <a:lnTo>
                    <a:pt x="15317" y="24984"/>
                  </a:lnTo>
                  <a:cubicBezTo>
                    <a:pt x="15317" y="24984"/>
                    <a:pt x="21790" y="20380"/>
                    <a:pt x="20887" y="16444"/>
                  </a:cubicBezTo>
                  <a:cubicBezTo>
                    <a:pt x="20773" y="15951"/>
                    <a:pt x="20691" y="15650"/>
                    <a:pt x="19705" y="15650"/>
                  </a:cubicBezTo>
                  <a:cubicBezTo>
                    <a:pt x="19186" y="15650"/>
                    <a:pt x="18415" y="15734"/>
                    <a:pt x="17257" y="15917"/>
                  </a:cubicBezTo>
                  <a:cubicBezTo>
                    <a:pt x="17125" y="15938"/>
                    <a:pt x="17004" y="15948"/>
                    <a:pt x="16893" y="15948"/>
                  </a:cubicBezTo>
                  <a:cubicBezTo>
                    <a:pt x="14175" y="15948"/>
                    <a:pt x="17466" y="9943"/>
                    <a:pt x="16009" y="8910"/>
                  </a:cubicBezTo>
                  <a:cubicBezTo>
                    <a:pt x="14491" y="7838"/>
                    <a:pt x="1194" y="0"/>
                    <a:pt x="1194" y="0"/>
                  </a:cubicBezTo>
                  <a:close/>
                </a:path>
              </a:pathLst>
            </a:custGeom>
            <a:solidFill>
              <a:srgbClr val="D39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9"/>
            <p:cNvSpPr/>
            <p:nvPr/>
          </p:nvSpPr>
          <p:spPr>
            <a:xfrm>
              <a:off x="1435700" y="3612550"/>
              <a:ext cx="1596850" cy="1235850"/>
            </a:xfrm>
            <a:custGeom>
              <a:rect b="b" l="l" r="r" t="t"/>
              <a:pathLst>
                <a:path extrusionOk="0" h="49434" w="63874">
                  <a:moveTo>
                    <a:pt x="40891" y="1"/>
                  </a:moveTo>
                  <a:cubicBezTo>
                    <a:pt x="38430" y="1"/>
                    <a:pt x="36213" y="160"/>
                    <a:pt x="34526" y="522"/>
                  </a:cubicBezTo>
                  <a:cubicBezTo>
                    <a:pt x="26470" y="2247"/>
                    <a:pt x="0" y="43104"/>
                    <a:pt x="0" y="43104"/>
                  </a:cubicBezTo>
                  <a:lnTo>
                    <a:pt x="6330" y="49434"/>
                  </a:lnTo>
                  <a:cubicBezTo>
                    <a:pt x="23593" y="37350"/>
                    <a:pt x="36829" y="18935"/>
                    <a:pt x="36829" y="18935"/>
                  </a:cubicBezTo>
                  <a:cubicBezTo>
                    <a:pt x="42006" y="17782"/>
                    <a:pt x="63873" y="4549"/>
                    <a:pt x="63873" y="4549"/>
                  </a:cubicBezTo>
                  <a:cubicBezTo>
                    <a:pt x="62964" y="2274"/>
                    <a:pt x="50184" y="1"/>
                    <a:pt x="40891"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9"/>
            <p:cNvSpPr/>
            <p:nvPr/>
          </p:nvSpPr>
          <p:spPr>
            <a:xfrm>
              <a:off x="1751375" y="4073125"/>
              <a:ext cx="1500" cy="1175"/>
            </a:xfrm>
            <a:custGeom>
              <a:rect b="b" l="l" r="r" t="t"/>
              <a:pathLst>
                <a:path extrusionOk="0" h="47" w="60">
                  <a:moveTo>
                    <a:pt x="30" y="1"/>
                  </a:moveTo>
                  <a:cubicBezTo>
                    <a:pt x="0" y="1"/>
                    <a:pt x="0" y="46"/>
                    <a:pt x="30" y="46"/>
                  </a:cubicBezTo>
                  <a:cubicBezTo>
                    <a:pt x="59" y="46"/>
                    <a:pt x="59" y="1"/>
                    <a:pt x="30" y="1"/>
                  </a:cubicBezTo>
                  <a:close/>
                </a:path>
              </a:pathLst>
            </a:custGeom>
            <a:solidFill>
              <a:srgbClr val="BA4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9"/>
            <p:cNvSpPr/>
            <p:nvPr/>
          </p:nvSpPr>
          <p:spPr>
            <a:xfrm>
              <a:off x="2068675" y="4733275"/>
              <a:ext cx="633025" cy="420825"/>
            </a:xfrm>
            <a:custGeom>
              <a:rect b="b" l="l" r="r" t="t"/>
              <a:pathLst>
                <a:path extrusionOk="0" h="16833" w="25321">
                  <a:moveTo>
                    <a:pt x="12660" y="0"/>
                  </a:moveTo>
                  <a:lnTo>
                    <a:pt x="14962" y="8632"/>
                  </a:lnTo>
                  <a:lnTo>
                    <a:pt x="9782" y="12086"/>
                  </a:lnTo>
                  <a:cubicBezTo>
                    <a:pt x="9782" y="12086"/>
                    <a:pt x="1" y="14963"/>
                    <a:pt x="1" y="16113"/>
                  </a:cubicBezTo>
                  <a:cubicBezTo>
                    <a:pt x="1" y="16689"/>
                    <a:pt x="6318" y="16833"/>
                    <a:pt x="12642" y="16833"/>
                  </a:cubicBezTo>
                  <a:cubicBezTo>
                    <a:pt x="18978" y="16833"/>
                    <a:pt x="25320" y="16688"/>
                    <a:pt x="25320" y="16688"/>
                  </a:cubicBezTo>
                  <a:cubicBezTo>
                    <a:pt x="24743" y="9209"/>
                    <a:pt x="21866" y="8632"/>
                    <a:pt x="21866" y="8632"/>
                  </a:cubicBezTo>
                  <a:lnTo>
                    <a:pt x="20141"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9"/>
            <p:cNvSpPr/>
            <p:nvPr/>
          </p:nvSpPr>
          <p:spPr>
            <a:xfrm>
              <a:off x="2023900" y="4938000"/>
              <a:ext cx="716250" cy="261825"/>
            </a:xfrm>
            <a:custGeom>
              <a:rect b="b" l="l" r="r" t="t"/>
              <a:pathLst>
                <a:path extrusionOk="0" h="10473" w="28650">
                  <a:moveTo>
                    <a:pt x="24034" y="0"/>
                  </a:moveTo>
                  <a:cubicBezTo>
                    <a:pt x="23570" y="0"/>
                    <a:pt x="23139" y="522"/>
                    <a:pt x="22092" y="2880"/>
                  </a:cubicBezTo>
                  <a:cubicBezTo>
                    <a:pt x="21825" y="3480"/>
                    <a:pt x="21480" y="3719"/>
                    <a:pt x="21086" y="3719"/>
                  </a:cubicBezTo>
                  <a:cubicBezTo>
                    <a:pt x="19544" y="3719"/>
                    <a:pt x="17237" y="65"/>
                    <a:pt x="15809" y="65"/>
                  </a:cubicBezTo>
                  <a:cubicBezTo>
                    <a:pt x="15713" y="65"/>
                    <a:pt x="15621" y="82"/>
                    <a:pt x="15534" y="117"/>
                  </a:cubicBezTo>
                  <a:cubicBezTo>
                    <a:pt x="13807" y="808"/>
                    <a:pt x="1" y="7710"/>
                    <a:pt x="1" y="7710"/>
                  </a:cubicBezTo>
                  <a:lnTo>
                    <a:pt x="2073" y="10473"/>
                  </a:lnTo>
                  <a:lnTo>
                    <a:pt x="28649" y="9437"/>
                  </a:lnTo>
                  <a:cubicBezTo>
                    <a:pt x="28649" y="9437"/>
                    <a:pt x="28305" y="1497"/>
                    <a:pt x="24508" y="117"/>
                  </a:cubicBezTo>
                  <a:cubicBezTo>
                    <a:pt x="24333" y="53"/>
                    <a:pt x="24182" y="0"/>
                    <a:pt x="24034" y="0"/>
                  </a:cubicBezTo>
                  <a:close/>
                </a:path>
              </a:pathLst>
            </a:custGeom>
            <a:solidFill>
              <a:srgbClr val="D39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9"/>
            <p:cNvSpPr/>
            <p:nvPr/>
          </p:nvSpPr>
          <p:spPr>
            <a:xfrm>
              <a:off x="2831100" y="2158175"/>
              <a:ext cx="1021475" cy="1395450"/>
            </a:xfrm>
            <a:custGeom>
              <a:rect b="b" l="l" r="r" t="t"/>
              <a:pathLst>
                <a:path extrusionOk="0" h="55818" w="40859">
                  <a:moveTo>
                    <a:pt x="27622" y="1"/>
                  </a:moveTo>
                  <a:lnTo>
                    <a:pt x="21868" y="1151"/>
                  </a:lnTo>
                  <a:cubicBezTo>
                    <a:pt x="21868" y="1151"/>
                    <a:pt x="18485" y="775"/>
                    <a:pt x="15049" y="775"/>
                  </a:cubicBezTo>
                  <a:cubicBezTo>
                    <a:pt x="12472" y="775"/>
                    <a:pt x="9865" y="987"/>
                    <a:pt x="8632" y="1726"/>
                  </a:cubicBezTo>
                  <a:cubicBezTo>
                    <a:pt x="5755" y="3453"/>
                    <a:pt x="1" y="44886"/>
                    <a:pt x="1" y="44886"/>
                  </a:cubicBezTo>
                  <a:cubicBezTo>
                    <a:pt x="10359" y="54667"/>
                    <a:pt x="36254" y="55817"/>
                    <a:pt x="36254" y="55817"/>
                  </a:cubicBezTo>
                  <a:cubicBezTo>
                    <a:pt x="40858" y="50065"/>
                    <a:pt x="40858" y="3453"/>
                    <a:pt x="40858" y="3453"/>
                  </a:cubicBezTo>
                  <a:cubicBezTo>
                    <a:pt x="35679" y="1153"/>
                    <a:pt x="29349" y="1153"/>
                    <a:pt x="29349" y="1153"/>
                  </a:cubicBezTo>
                  <a:lnTo>
                    <a:pt x="27622" y="1"/>
                  </a:lnTo>
                  <a:close/>
                </a:path>
              </a:pathLst>
            </a:custGeom>
            <a:solidFill>
              <a:srgbClr val="E2A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9"/>
            <p:cNvSpPr/>
            <p:nvPr/>
          </p:nvSpPr>
          <p:spPr>
            <a:xfrm>
              <a:off x="1872400" y="3279200"/>
              <a:ext cx="1880675" cy="1540450"/>
            </a:xfrm>
            <a:custGeom>
              <a:rect b="b" l="l" r="r" t="t"/>
              <a:pathLst>
                <a:path extrusionOk="0" h="61618" w="75227">
                  <a:moveTo>
                    <a:pt x="41002" y="0"/>
                  </a:moveTo>
                  <a:cubicBezTo>
                    <a:pt x="27366" y="0"/>
                    <a:pt x="8606" y="3576"/>
                    <a:pt x="4201" y="4455"/>
                  </a:cubicBezTo>
                  <a:cubicBezTo>
                    <a:pt x="3610" y="4569"/>
                    <a:pt x="3149" y="5033"/>
                    <a:pt x="3038" y="5621"/>
                  </a:cubicBezTo>
                  <a:cubicBezTo>
                    <a:pt x="1" y="22343"/>
                    <a:pt x="19361" y="61618"/>
                    <a:pt x="19361" y="61618"/>
                  </a:cubicBezTo>
                  <a:lnTo>
                    <a:pt x="29717" y="59316"/>
                  </a:lnTo>
                  <a:cubicBezTo>
                    <a:pt x="26840" y="33421"/>
                    <a:pt x="18208" y="19610"/>
                    <a:pt x="18208" y="19610"/>
                  </a:cubicBezTo>
                  <a:lnTo>
                    <a:pt x="18208" y="19610"/>
                  </a:lnTo>
                  <a:cubicBezTo>
                    <a:pt x="27140" y="20512"/>
                    <a:pt x="34673" y="20893"/>
                    <a:pt x="41025" y="20893"/>
                  </a:cubicBezTo>
                  <a:cubicBezTo>
                    <a:pt x="75191" y="20893"/>
                    <a:pt x="75227" y="9890"/>
                    <a:pt x="75227" y="9890"/>
                  </a:cubicBezTo>
                  <a:cubicBezTo>
                    <a:pt x="75227" y="9890"/>
                    <a:pt x="59066" y="620"/>
                    <a:pt x="43528" y="45"/>
                  </a:cubicBezTo>
                  <a:cubicBezTo>
                    <a:pt x="42710" y="14"/>
                    <a:pt x="41866" y="0"/>
                    <a:pt x="41002"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9"/>
            <p:cNvSpPr/>
            <p:nvPr/>
          </p:nvSpPr>
          <p:spPr>
            <a:xfrm>
              <a:off x="3334650" y="1972575"/>
              <a:ext cx="230200" cy="265575"/>
            </a:xfrm>
            <a:custGeom>
              <a:rect b="b" l="l" r="r" t="t"/>
              <a:pathLst>
                <a:path extrusionOk="0" h="10623" w="9208">
                  <a:moveTo>
                    <a:pt x="8664" y="0"/>
                  </a:moveTo>
                  <a:lnTo>
                    <a:pt x="576" y="1098"/>
                  </a:lnTo>
                  <a:lnTo>
                    <a:pt x="1" y="8577"/>
                  </a:lnTo>
                  <a:cubicBezTo>
                    <a:pt x="1343" y="10111"/>
                    <a:pt x="2814" y="10623"/>
                    <a:pt x="4178" y="10623"/>
                  </a:cubicBezTo>
                  <a:cubicBezTo>
                    <a:pt x="6906" y="10623"/>
                    <a:pt x="9207" y="8577"/>
                    <a:pt x="9207" y="8577"/>
                  </a:cubicBezTo>
                  <a:lnTo>
                    <a:pt x="866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9"/>
            <p:cNvSpPr/>
            <p:nvPr/>
          </p:nvSpPr>
          <p:spPr>
            <a:xfrm>
              <a:off x="3378650" y="2634350"/>
              <a:ext cx="837050" cy="508375"/>
            </a:xfrm>
            <a:custGeom>
              <a:rect b="b" l="l" r="r" t="t"/>
              <a:pathLst>
                <a:path extrusionOk="0" h="20335" w="33482">
                  <a:moveTo>
                    <a:pt x="28010" y="0"/>
                  </a:moveTo>
                  <a:cubicBezTo>
                    <a:pt x="25849" y="0"/>
                    <a:pt x="22045" y="473"/>
                    <a:pt x="19337" y="3399"/>
                  </a:cubicBezTo>
                  <a:cubicBezTo>
                    <a:pt x="21633" y="7455"/>
                    <a:pt x="23818" y="10805"/>
                    <a:pt x="23818" y="10805"/>
                  </a:cubicBezTo>
                  <a:cubicBezTo>
                    <a:pt x="17950" y="13913"/>
                    <a:pt x="0" y="14948"/>
                    <a:pt x="0" y="14948"/>
                  </a:cubicBezTo>
                  <a:lnTo>
                    <a:pt x="2072" y="19434"/>
                  </a:lnTo>
                  <a:cubicBezTo>
                    <a:pt x="7378" y="20074"/>
                    <a:pt x="11796" y="20334"/>
                    <a:pt x="15473" y="20334"/>
                  </a:cubicBezTo>
                  <a:cubicBezTo>
                    <a:pt x="31648" y="20334"/>
                    <a:pt x="33481" y="15293"/>
                    <a:pt x="33481" y="15293"/>
                  </a:cubicBezTo>
                  <a:cubicBezTo>
                    <a:pt x="32605" y="10613"/>
                    <a:pt x="30734" y="5067"/>
                    <a:pt x="28662" y="15"/>
                  </a:cubicBezTo>
                  <a:cubicBezTo>
                    <a:pt x="28467" y="6"/>
                    <a:pt x="28249" y="0"/>
                    <a:pt x="28010"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9"/>
            <p:cNvSpPr/>
            <p:nvPr/>
          </p:nvSpPr>
          <p:spPr>
            <a:xfrm>
              <a:off x="3723175" y="2241475"/>
              <a:ext cx="414950" cy="524975"/>
            </a:xfrm>
            <a:custGeom>
              <a:rect b="b" l="l" r="r" t="t"/>
              <a:pathLst>
                <a:path extrusionOk="0" h="20999" w="16598">
                  <a:moveTo>
                    <a:pt x="4605" y="0"/>
                  </a:moveTo>
                  <a:cubicBezTo>
                    <a:pt x="3283" y="0"/>
                    <a:pt x="2444" y="979"/>
                    <a:pt x="2444" y="979"/>
                  </a:cubicBezTo>
                  <a:cubicBezTo>
                    <a:pt x="2444" y="979"/>
                    <a:pt x="1064" y="1668"/>
                    <a:pt x="375" y="6156"/>
                  </a:cubicBezTo>
                  <a:cubicBezTo>
                    <a:pt x="0" y="8582"/>
                    <a:pt x="2503" y="16223"/>
                    <a:pt x="5207" y="20998"/>
                  </a:cubicBezTo>
                  <a:cubicBezTo>
                    <a:pt x="7941" y="18040"/>
                    <a:pt x="13511" y="17533"/>
                    <a:pt x="15968" y="17533"/>
                  </a:cubicBezTo>
                  <a:cubicBezTo>
                    <a:pt x="16210" y="17533"/>
                    <a:pt x="16421" y="17538"/>
                    <a:pt x="16597" y="17546"/>
                  </a:cubicBezTo>
                  <a:cubicBezTo>
                    <a:pt x="13777" y="10678"/>
                    <a:pt x="8867" y="2914"/>
                    <a:pt x="7277" y="1324"/>
                  </a:cubicBezTo>
                  <a:cubicBezTo>
                    <a:pt x="6273" y="320"/>
                    <a:pt x="5360" y="0"/>
                    <a:pt x="4605" y="0"/>
                  </a:cubicBezTo>
                  <a:close/>
                </a:path>
              </a:pathLst>
            </a:custGeom>
            <a:solidFill>
              <a:srgbClr val="D39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9"/>
            <p:cNvSpPr/>
            <p:nvPr/>
          </p:nvSpPr>
          <p:spPr>
            <a:xfrm>
              <a:off x="2168900" y="2463200"/>
              <a:ext cx="1686525" cy="676175"/>
            </a:xfrm>
            <a:custGeom>
              <a:rect b="b" l="l" r="r" t="t"/>
              <a:pathLst>
                <a:path extrusionOk="0" h="27047" w="67461">
                  <a:moveTo>
                    <a:pt x="40775" y="0"/>
                  </a:moveTo>
                  <a:cubicBezTo>
                    <a:pt x="40773" y="0"/>
                    <a:pt x="40771" y="0"/>
                    <a:pt x="40769" y="0"/>
                  </a:cubicBezTo>
                  <a:lnTo>
                    <a:pt x="1707" y="0"/>
                  </a:lnTo>
                  <a:cubicBezTo>
                    <a:pt x="688" y="0"/>
                    <a:pt x="1" y="1038"/>
                    <a:pt x="400" y="1976"/>
                  </a:cubicBezTo>
                  <a:lnTo>
                    <a:pt x="11067" y="27047"/>
                  </a:lnTo>
                  <a:lnTo>
                    <a:pt x="67460" y="27047"/>
                  </a:lnTo>
                  <a:lnTo>
                    <a:pt x="66926" y="25023"/>
                  </a:lnTo>
                  <a:lnTo>
                    <a:pt x="51924" y="24167"/>
                  </a:lnTo>
                  <a:lnTo>
                    <a:pt x="42654" y="1269"/>
                  </a:lnTo>
                  <a:cubicBezTo>
                    <a:pt x="42344" y="504"/>
                    <a:pt x="41601" y="0"/>
                    <a:pt x="40775"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9"/>
            <p:cNvSpPr/>
            <p:nvPr/>
          </p:nvSpPr>
          <p:spPr>
            <a:xfrm>
              <a:off x="3709550" y="2203375"/>
              <a:ext cx="202050" cy="131650"/>
            </a:xfrm>
            <a:custGeom>
              <a:rect b="b" l="l" r="r" t="t"/>
              <a:pathLst>
                <a:path extrusionOk="0" h="5266" w="8082">
                  <a:moveTo>
                    <a:pt x="2096" y="0"/>
                  </a:moveTo>
                  <a:cubicBezTo>
                    <a:pt x="1690" y="0"/>
                    <a:pt x="1328" y="141"/>
                    <a:pt x="1225" y="596"/>
                  </a:cubicBezTo>
                  <a:cubicBezTo>
                    <a:pt x="958" y="1784"/>
                    <a:pt x="0" y="3815"/>
                    <a:pt x="881" y="4890"/>
                  </a:cubicBezTo>
                  <a:cubicBezTo>
                    <a:pt x="1093" y="5148"/>
                    <a:pt x="1504" y="5266"/>
                    <a:pt x="2033" y="5266"/>
                  </a:cubicBezTo>
                  <a:cubicBezTo>
                    <a:pt x="3697" y="5266"/>
                    <a:pt x="6534" y="4107"/>
                    <a:pt x="8082" y="2542"/>
                  </a:cubicBezTo>
                  <a:cubicBezTo>
                    <a:pt x="8082" y="2542"/>
                    <a:pt x="7169" y="1937"/>
                    <a:pt x="6364" y="1629"/>
                  </a:cubicBezTo>
                  <a:cubicBezTo>
                    <a:pt x="5711" y="1382"/>
                    <a:pt x="4959" y="128"/>
                    <a:pt x="4125" y="128"/>
                  </a:cubicBezTo>
                  <a:cubicBezTo>
                    <a:pt x="3930" y="128"/>
                    <a:pt x="3730" y="198"/>
                    <a:pt x="3525" y="365"/>
                  </a:cubicBezTo>
                  <a:cubicBezTo>
                    <a:pt x="3525" y="365"/>
                    <a:pt x="2752" y="0"/>
                    <a:pt x="209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9"/>
            <p:cNvSpPr/>
            <p:nvPr/>
          </p:nvSpPr>
          <p:spPr>
            <a:xfrm>
              <a:off x="3069775" y="1531650"/>
              <a:ext cx="544875" cy="546250"/>
            </a:xfrm>
            <a:custGeom>
              <a:rect b="b" l="l" r="r" t="t"/>
              <a:pathLst>
                <a:path extrusionOk="0" h="21850" w="21795">
                  <a:moveTo>
                    <a:pt x="6494" y="0"/>
                  </a:moveTo>
                  <a:cubicBezTo>
                    <a:pt x="6493" y="0"/>
                    <a:pt x="0" y="19009"/>
                    <a:pt x="8905" y="21434"/>
                  </a:cubicBezTo>
                  <a:cubicBezTo>
                    <a:pt x="9965" y="21722"/>
                    <a:pt x="10954" y="21849"/>
                    <a:pt x="11874" y="21849"/>
                  </a:cubicBezTo>
                  <a:cubicBezTo>
                    <a:pt x="18685" y="21849"/>
                    <a:pt x="21719" y="14886"/>
                    <a:pt x="21719" y="14886"/>
                  </a:cubicBezTo>
                  <a:lnTo>
                    <a:pt x="21794" y="2177"/>
                  </a:lnTo>
                  <a:lnTo>
                    <a:pt x="6494"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9"/>
            <p:cNvSpPr/>
            <p:nvPr/>
          </p:nvSpPr>
          <p:spPr>
            <a:xfrm>
              <a:off x="3027025" y="1321575"/>
              <a:ext cx="853325" cy="697900"/>
            </a:xfrm>
            <a:custGeom>
              <a:rect b="b" l="l" r="r" t="t"/>
              <a:pathLst>
                <a:path extrusionOk="0" h="27916" w="34133">
                  <a:moveTo>
                    <a:pt x="14494" y="1"/>
                  </a:moveTo>
                  <a:cubicBezTo>
                    <a:pt x="13551" y="1"/>
                    <a:pt x="12910" y="630"/>
                    <a:pt x="12906" y="2339"/>
                  </a:cubicBezTo>
                  <a:cubicBezTo>
                    <a:pt x="12906" y="2339"/>
                    <a:pt x="11073" y="1530"/>
                    <a:pt x="9369" y="1530"/>
                  </a:cubicBezTo>
                  <a:cubicBezTo>
                    <a:pt x="7639" y="1530"/>
                    <a:pt x="6042" y="2363"/>
                    <a:pt x="6627" y="5720"/>
                  </a:cubicBezTo>
                  <a:cubicBezTo>
                    <a:pt x="6627" y="5720"/>
                    <a:pt x="6627" y="5720"/>
                    <a:pt x="6626" y="5720"/>
                  </a:cubicBezTo>
                  <a:cubicBezTo>
                    <a:pt x="6534" y="5720"/>
                    <a:pt x="1" y="5738"/>
                    <a:pt x="5438" y="10854"/>
                  </a:cubicBezTo>
                  <a:cubicBezTo>
                    <a:pt x="5438" y="10854"/>
                    <a:pt x="9457" y="14407"/>
                    <a:pt x="15718" y="14407"/>
                  </a:cubicBezTo>
                  <a:cubicBezTo>
                    <a:pt x="17433" y="14407"/>
                    <a:pt x="19315" y="14141"/>
                    <a:pt x="21330" y="13462"/>
                  </a:cubicBezTo>
                  <a:lnTo>
                    <a:pt x="21330" y="13462"/>
                  </a:lnTo>
                  <a:cubicBezTo>
                    <a:pt x="21330" y="13462"/>
                    <a:pt x="18142" y="17071"/>
                    <a:pt x="19657" y="21386"/>
                  </a:cubicBezTo>
                  <a:lnTo>
                    <a:pt x="19657" y="21386"/>
                  </a:lnTo>
                  <a:cubicBezTo>
                    <a:pt x="19657" y="21386"/>
                    <a:pt x="18704" y="25517"/>
                    <a:pt x="20267" y="27916"/>
                  </a:cubicBezTo>
                  <a:cubicBezTo>
                    <a:pt x="20267" y="27916"/>
                    <a:pt x="34132" y="21769"/>
                    <a:pt x="28866" y="12914"/>
                  </a:cubicBezTo>
                  <a:cubicBezTo>
                    <a:pt x="28866" y="12914"/>
                    <a:pt x="29621" y="6297"/>
                    <a:pt x="22133" y="4928"/>
                  </a:cubicBezTo>
                  <a:cubicBezTo>
                    <a:pt x="22133" y="4928"/>
                    <a:pt x="17133" y="1"/>
                    <a:pt x="14494"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9"/>
            <p:cNvSpPr/>
            <p:nvPr/>
          </p:nvSpPr>
          <p:spPr>
            <a:xfrm>
              <a:off x="3493875" y="1814650"/>
              <a:ext cx="147625" cy="145300"/>
            </a:xfrm>
            <a:custGeom>
              <a:rect b="b" l="l" r="r" t="t"/>
              <a:pathLst>
                <a:path extrusionOk="0" h="5812" w="5905">
                  <a:moveTo>
                    <a:pt x="3375" y="0"/>
                  </a:moveTo>
                  <a:cubicBezTo>
                    <a:pt x="2380" y="0"/>
                    <a:pt x="1336" y="668"/>
                    <a:pt x="764" y="1777"/>
                  </a:cubicBezTo>
                  <a:cubicBezTo>
                    <a:pt x="0" y="3255"/>
                    <a:pt x="365" y="4960"/>
                    <a:pt x="1572" y="5583"/>
                  </a:cubicBezTo>
                  <a:cubicBezTo>
                    <a:pt x="1874" y="5738"/>
                    <a:pt x="2200" y="5812"/>
                    <a:pt x="2531" y="5812"/>
                  </a:cubicBezTo>
                  <a:cubicBezTo>
                    <a:pt x="3527" y="5812"/>
                    <a:pt x="4571" y="5145"/>
                    <a:pt x="5143" y="4036"/>
                  </a:cubicBezTo>
                  <a:cubicBezTo>
                    <a:pt x="5905" y="2557"/>
                    <a:pt x="5542" y="853"/>
                    <a:pt x="4333" y="230"/>
                  </a:cubicBezTo>
                  <a:cubicBezTo>
                    <a:pt x="4032" y="74"/>
                    <a:pt x="3706" y="0"/>
                    <a:pt x="3375"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9"/>
            <p:cNvSpPr/>
            <p:nvPr/>
          </p:nvSpPr>
          <p:spPr>
            <a:xfrm>
              <a:off x="634050" y="3102900"/>
              <a:ext cx="6351575" cy="177325"/>
            </a:xfrm>
            <a:custGeom>
              <a:rect b="b" l="l" r="r" t="t"/>
              <a:pathLst>
                <a:path extrusionOk="0" h="7093" w="254063">
                  <a:moveTo>
                    <a:pt x="0" y="1"/>
                  </a:moveTo>
                  <a:lnTo>
                    <a:pt x="0" y="7092"/>
                  </a:lnTo>
                  <a:lnTo>
                    <a:pt x="254062" y="7092"/>
                  </a:lnTo>
                  <a:lnTo>
                    <a:pt x="254062" y="1"/>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9"/>
            <p:cNvSpPr/>
            <p:nvPr/>
          </p:nvSpPr>
          <p:spPr>
            <a:xfrm>
              <a:off x="1268850" y="3274775"/>
              <a:ext cx="263850" cy="1963225"/>
            </a:xfrm>
            <a:custGeom>
              <a:rect b="b" l="l" r="r" t="t"/>
              <a:pathLst>
                <a:path extrusionOk="0" h="78529" w="10554">
                  <a:moveTo>
                    <a:pt x="1" y="0"/>
                  </a:moveTo>
                  <a:lnTo>
                    <a:pt x="1862" y="78528"/>
                  </a:lnTo>
                  <a:lnTo>
                    <a:pt x="6830" y="78528"/>
                  </a:lnTo>
                  <a:lnTo>
                    <a:pt x="10553" y="0"/>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9"/>
            <p:cNvSpPr/>
            <p:nvPr/>
          </p:nvSpPr>
          <p:spPr>
            <a:xfrm>
              <a:off x="6114350" y="3258125"/>
              <a:ext cx="263825" cy="1963275"/>
            </a:xfrm>
            <a:custGeom>
              <a:rect b="b" l="l" r="r" t="t"/>
              <a:pathLst>
                <a:path extrusionOk="0" h="78531" w="10553">
                  <a:moveTo>
                    <a:pt x="0" y="0"/>
                  </a:moveTo>
                  <a:lnTo>
                    <a:pt x="3724" y="78530"/>
                  </a:lnTo>
                  <a:lnTo>
                    <a:pt x="8691" y="78530"/>
                  </a:lnTo>
                  <a:lnTo>
                    <a:pt x="10553" y="0"/>
                  </a:ln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9" name="Google Shape;1179;p49"/>
          <p:cNvPicPr preferRelativeResize="0"/>
          <p:nvPr/>
        </p:nvPicPr>
        <p:blipFill>
          <a:blip r:embed="rId3">
            <a:alphaModFix/>
          </a:blip>
          <a:stretch>
            <a:fillRect/>
          </a:stretch>
        </p:blipFill>
        <p:spPr>
          <a:xfrm>
            <a:off x="527461" y="2928438"/>
            <a:ext cx="730675" cy="730675"/>
          </a:xfrm>
          <a:prstGeom prst="rect">
            <a:avLst/>
          </a:prstGeom>
          <a:noFill/>
          <a:ln>
            <a:noFill/>
          </a:ln>
        </p:spPr>
      </p:pic>
      <p:sp>
        <p:nvSpPr>
          <p:cNvPr id="1180" name="Google Shape;1180;p49"/>
          <p:cNvSpPr txBox="1"/>
          <p:nvPr/>
        </p:nvSpPr>
        <p:spPr>
          <a:xfrm>
            <a:off x="1132878" y="2924325"/>
            <a:ext cx="116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Montserrat"/>
                <a:ea typeface="Montserrat"/>
                <a:cs typeface="Montserrat"/>
                <a:sym typeface="Montserrat"/>
              </a:rPr>
              <a:t>WATAUGA HOUSING COUNCIL</a:t>
            </a:r>
            <a:endParaRPr sz="1000">
              <a:solidFill>
                <a:srgbClr val="434343"/>
              </a:solidFill>
              <a:latin typeface="EB Garamond"/>
              <a:ea typeface="EB Garamond"/>
              <a:cs typeface="EB Garamond"/>
              <a:sym typeface="EB Garamond"/>
            </a:endParaRPr>
          </a:p>
        </p:txBody>
      </p:sp>
      <p:sp>
        <p:nvSpPr>
          <p:cNvPr id="1181" name="Google Shape;1181;p49"/>
          <p:cNvSpPr txBox="1"/>
          <p:nvPr/>
        </p:nvSpPr>
        <p:spPr>
          <a:xfrm>
            <a:off x="97121" y="3722425"/>
            <a:ext cx="2811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559A90"/>
                </a:solidFill>
                <a:latin typeface="Montserrat ExtraBold"/>
                <a:ea typeface="Montserrat ExtraBold"/>
                <a:cs typeface="Montserrat ExtraBold"/>
                <a:sym typeface="Montserrat ExtraBold"/>
              </a:rPr>
              <a:t>“Use the app to identify the most suitable </a:t>
            </a:r>
            <a:r>
              <a:rPr i="1" lang="en" sz="1200">
                <a:solidFill>
                  <a:srgbClr val="559A90"/>
                </a:solidFill>
                <a:latin typeface="Montserrat ExtraBold"/>
                <a:ea typeface="Montserrat ExtraBold"/>
                <a:cs typeface="Montserrat ExtraBold"/>
                <a:sym typeface="Montserrat ExtraBold"/>
              </a:rPr>
              <a:t>parcels before on-site evaluation.”</a:t>
            </a:r>
            <a:endParaRPr b="1" i="1" sz="1000">
              <a:solidFill>
                <a:srgbClr val="559A90"/>
              </a:solidFill>
              <a:latin typeface="EB Garamond"/>
              <a:ea typeface="EB Garamond"/>
              <a:cs typeface="EB Garamond"/>
              <a:sym typeface="EB Garamond"/>
            </a:endParaRPr>
          </a:p>
        </p:txBody>
      </p:sp>
      <p:sp>
        <p:nvSpPr>
          <p:cNvPr id="1182" name="Google Shape;1182;p49"/>
          <p:cNvSpPr/>
          <p:nvPr/>
        </p:nvSpPr>
        <p:spPr>
          <a:xfrm>
            <a:off x="6858000" y="4948088"/>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183" name="Google Shape;1183;p49"/>
          <p:cNvSpPr/>
          <p:nvPr/>
        </p:nvSpPr>
        <p:spPr>
          <a:xfrm>
            <a:off x="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184" name="Google Shape;1184;p49"/>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185" name="Google Shape;1185;p49"/>
          <p:cNvSpPr/>
          <p:nvPr/>
        </p:nvSpPr>
        <p:spPr>
          <a:xfrm>
            <a:off x="4572000" y="4943425"/>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1186" name="Google Shape;1186;p49"/>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Introduction + Context</a:t>
            </a:r>
            <a:endParaRPr b="1" sz="900">
              <a:solidFill>
                <a:srgbClr val="9E9E9E"/>
              </a:solidFill>
              <a:latin typeface="Montserrat"/>
              <a:ea typeface="Montserrat"/>
              <a:cs typeface="Montserrat"/>
              <a:sym typeface="Montserrat"/>
            </a:endParaRPr>
          </a:p>
        </p:txBody>
      </p:sp>
      <p:sp>
        <p:nvSpPr>
          <p:cNvPr id="1187" name="Google Shape;1187;p49"/>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1188" name="Google Shape;1188;p49"/>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1189" name="Google Shape;1189;p49"/>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Application Development</a:t>
            </a:r>
            <a:endParaRPr b="1" sz="900">
              <a:solidFill>
                <a:schemeClr val="dk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50"/>
          <p:cNvSpPr/>
          <p:nvPr/>
        </p:nvSpPr>
        <p:spPr>
          <a:xfrm>
            <a:off x="2227749" y="4583328"/>
            <a:ext cx="854242" cy="608617"/>
          </a:xfrm>
          <a:custGeom>
            <a:rect b="b" l="l" r="r" t="t"/>
            <a:pathLst>
              <a:path extrusionOk="0" h="28510" w="40016">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0"/>
          <p:cNvSpPr/>
          <p:nvPr/>
        </p:nvSpPr>
        <p:spPr>
          <a:xfrm>
            <a:off x="782423" y="4808729"/>
            <a:ext cx="577374" cy="411357"/>
          </a:xfrm>
          <a:custGeom>
            <a:rect b="b" l="l" r="r" t="t"/>
            <a:pathLst>
              <a:path extrusionOk="0" h="28512" w="40019">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0"/>
          <p:cNvSpPr/>
          <p:nvPr/>
        </p:nvSpPr>
        <p:spPr>
          <a:xfrm>
            <a:off x="1619377" y="4644539"/>
            <a:ext cx="778032" cy="554434"/>
          </a:xfrm>
          <a:custGeom>
            <a:rect b="b" l="l" r="r" t="t"/>
            <a:pathLst>
              <a:path extrusionOk="0" h="38429" w="53927">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0"/>
          <p:cNvSpPr/>
          <p:nvPr/>
        </p:nvSpPr>
        <p:spPr>
          <a:xfrm>
            <a:off x="7050821" y="4820690"/>
            <a:ext cx="687424" cy="489827"/>
          </a:xfrm>
          <a:custGeom>
            <a:rect b="b" l="l" r="r" t="t"/>
            <a:pathLst>
              <a:path extrusionOk="0" h="20694" w="29042">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0"/>
          <p:cNvSpPr/>
          <p:nvPr/>
        </p:nvSpPr>
        <p:spPr>
          <a:xfrm>
            <a:off x="6257830" y="4591630"/>
            <a:ext cx="926562" cy="660251"/>
          </a:xfrm>
          <a:custGeom>
            <a:rect b="b" l="l" r="r" t="t"/>
            <a:pathLst>
              <a:path extrusionOk="0" h="27894" w="39145">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0"/>
          <p:cNvSpPr/>
          <p:nvPr/>
        </p:nvSpPr>
        <p:spPr>
          <a:xfrm>
            <a:off x="7004265" y="2769088"/>
            <a:ext cx="1645822" cy="2130963"/>
          </a:xfrm>
          <a:custGeom>
            <a:rect b="b" l="l" r="r" t="t"/>
            <a:pathLst>
              <a:path extrusionOk="0" h="90028" w="69532">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0"/>
          <p:cNvSpPr/>
          <p:nvPr/>
        </p:nvSpPr>
        <p:spPr>
          <a:xfrm>
            <a:off x="7569118" y="3651835"/>
            <a:ext cx="529593" cy="1765995"/>
          </a:xfrm>
          <a:custGeom>
            <a:rect b="b" l="l" r="r" t="t"/>
            <a:pathLst>
              <a:path extrusionOk="0" h="74609" w="22374">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0"/>
          <p:cNvSpPr/>
          <p:nvPr/>
        </p:nvSpPr>
        <p:spPr>
          <a:xfrm>
            <a:off x="8124645" y="3736010"/>
            <a:ext cx="711615" cy="1192282"/>
          </a:xfrm>
          <a:custGeom>
            <a:rect b="b" l="l" r="r" t="t"/>
            <a:pathLst>
              <a:path extrusionOk="0" h="50371" w="30064">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0"/>
          <p:cNvSpPr/>
          <p:nvPr/>
        </p:nvSpPr>
        <p:spPr>
          <a:xfrm>
            <a:off x="8346273" y="4112419"/>
            <a:ext cx="258145" cy="1222627"/>
          </a:xfrm>
          <a:custGeom>
            <a:rect b="b" l="l" r="r" t="t"/>
            <a:pathLst>
              <a:path extrusionOk="0" h="51653" w="10906">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0"/>
          <p:cNvSpPr/>
          <p:nvPr/>
        </p:nvSpPr>
        <p:spPr>
          <a:xfrm>
            <a:off x="2438860" y="3453301"/>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0"/>
          <p:cNvSpPr/>
          <p:nvPr/>
        </p:nvSpPr>
        <p:spPr>
          <a:xfrm>
            <a:off x="2767000" y="3991678"/>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0"/>
          <p:cNvSpPr/>
          <p:nvPr/>
        </p:nvSpPr>
        <p:spPr>
          <a:xfrm>
            <a:off x="3527790" y="4198961"/>
            <a:ext cx="751500" cy="1104411"/>
          </a:xfrm>
          <a:custGeom>
            <a:rect b="b" l="l" r="r" t="t"/>
            <a:pathLst>
              <a:path extrusionOk="0" h="41102" w="27968">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0"/>
          <p:cNvSpPr/>
          <p:nvPr/>
        </p:nvSpPr>
        <p:spPr>
          <a:xfrm>
            <a:off x="4265210" y="4669454"/>
            <a:ext cx="1092964" cy="633917"/>
          </a:xfrm>
          <a:custGeom>
            <a:rect b="b" l="l" r="r" t="t"/>
            <a:pathLst>
              <a:path extrusionOk="0" h="23592" w="40676">
                <a:moveTo>
                  <a:pt x="1" y="0"/>
                </a:moveTo>
                <a:lnTo>
                  <a:pt x="1" y="23592"/>
                </a:lnTo>
                <a:lnTo>
                  <a:pt x="40675" y="23592"/>
                </a:lnTo>
                <a:lnTo>
                  <a:pt x="406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0"/>
          <p:cNvSpPr/>
          <p:nvPr/>
        </p:nvSpPr>
        <p:spPr>
          <a:xfrm>
            <a:off x="4380187"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0"/>
          <p:cNvSpPr/>
          <p:nvPr/>
        </p:nvSpPr>
        <p:spPr>
          <a:xfrm>
            <a:off x="3741272" y="4695545"/>
            <a:ext cx="259967" cy="454828"/>
          </a:xfrm>
          <a:custGeom>
            <a:rect b="b" l="l" r="r" t="t"/>
            <a:pathLst>
              <a:path extrusionOk="0" h="16927" w="9675">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0"/>
          <p:cNvSpPr/>
          <p:nvPr/>
        </p:nvSpPr>
        <p:spPr>
          <a:xfrm>
            <a:off x="4686290" y="4882829"/>
            <a:ext cx="284204" cy="415356"/>
          </a:xfrm>
          <a:custGeom>
            <a:rect b="b" l="l" r="r" t="t"/>
            <a:pathLst>
              <a:path extrusionOk="0" h="15458" w="10577">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0"/>
          <p:cNvSpPr/>
          <p:nvPr/>
        </p:nvSpPr>
        <p:spPr>
          <a:xfrm>
            <a:off x="5052609" y="4844324"/>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0"/>
          <p:cNvSpPr/>
          <p:nvPr/>
        </p:nvSpPr>
        <p:spPr>
          <a:xfrm>
            <a:off x="3413297" y="4166717"/>
            <a:ext cx="2081780" cy="502765"/>
          </a:xfrm>
          <a:custGeom>
            <a:rect b="b" l="l" r="r" t="t"/>
            <a:pathLst>
              <a:path extrusionOk="0" h="18711" w="77476">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0"/>
          <p:cNvSpPr/>
          <p:nvPr/>
        </p:nvSpPr>
        <p:spPr>
          <a:xfrm>
            <a:off x="5733451" y="3476738"/>
            <a:ext cx="1403087" cy="1442450"/>
          </a:xfrm>
          <a:custGeom>
            <a:rect b="b" l="l" r="r" t="t"/>
            <a:pathLst>
              <a:path extrusionOk="0" h="60940" w="59277">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0"/>
          <p:cNvSpPr/>
          <p:nvPr/>
        </p:nvSpPr>
        <p:spPr>
          <a:xfrm>
            <a:off x="6240050" y="3921130"/>
            <a:ext cx="410248" cy="1367653"/>
          </a:xfrm>
          <a:custGeom>
            <a:rect b="b" l="l" r="r" t="t"/>
            <a:pathLst>
              <a:path extrusionOk="0" h="57780" w="17332">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0"/>
          <p:cNvSpPr/>
          <p:nvPr/>
        </p:nvSpPr>
        <p:spPr>
          <a:xfrm>
            <a:off x="5209084" y="4820708"/>
            <a:ext cx="524368" cy="387385"/>
          </a:xfrm>
          <a:custGeom>
            <a:rect b="b" l="l" r="r" t="t"/>
            <a:pathLst>
              <a:path extrusionOk="0" h="14417" w="19515">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0"/>
          <p:cNvSpPr/>
          <p:nvPr/>
        </p:nvSpPr>
        <p:spPr>
          <a:xfrm>
            <a:off x="1058330" y="23306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0"/>
          <p:cNvSpPr/>
          <p:nvPr/>
        </p:nvSpPr>
        <p:spPr>
          <a:xfrm>
            <a:off x="1484864" y="30391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0"/>
          <p:cNvSpPr/>
          <p:nvPr/>
        </p:nvSpPr>
        <p:spPr>
          <a:xfrm>
            <a:off x="-7" y="286468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0"/>
          <p:cNvSpPr/>
          <p:nvPr/>
        </p:nvSpPr>
        <p:spPr>
          <a:xfrm>
            <a:off x="668763" y="351823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0"/>
          <p:cNvSpPr txBox="1"/>
          <p:nvPr>
            <p:ph type="ctrTitle"/>
          </p:nvPr>
        </p:nvSpPr>
        <p:spPr>
          <a:xfrm>
            <a:off x="1572925" y="2228500"/>
            <a:ext cx="6551700" cy="5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u="sng">
                <a:solidFill>
                  <a:schemeClr val="hlink"/>
                </a:solidFill>
                <a:hlinkClick r:id="rId3"/>
              </a:rPr>
              <a:t>https://seuha.github.io/watauga-app/</a:t>
            </a:r>
            <a:endParaRPr sz="1900">
              <a:solidFill>
                <a:srgbClr val="666666"/>
              </a:solidFill>
            </a:endParaRPr>
          </a:p>
        </p:txBody>
      </p:sp>
      <p:sp>
        <p:nvSpPr>
          <p:cNvPr id="1220" name="Google Shape;1220;p50"/>
          <p:cNvSpPr txBox="1"/>
          <p:nvPr>
            <p:ph type="ctrTitle"/>
          </p:nvPr>
        </p:nvSpPr>
        <p:spPr>
          <a:xfrm>
            <a:off x="1960800" y="1819725"/>
            <a:ext cx="5661600" cy="5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666666"/>
                </a:solidFill>
              </a:rPr>
              <a:t>APPLICATION LINK</a:t>
            </a:r>
            <a:endParaRPr sz="2200">
              <a:solidFill>
                <a:srgbClr val="6666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51"/>
          <p:cNvSpPr txBox="1"/>
          <p:nvPr>
            <p:ph type="ctrTitle"/>
          </p:nvPr>
        </p:nvSpPr>
        <p:spPr>
          <a:xfrm>
            <a:off x="477026" y="1715450"/>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THANKS!</a:t>
            </a:r>
            <a:endParaRPr>
              <a:solidFill>
                <a:schemeClr val="lt2"/>
              </a:solidFill>
            </a:endParaRPr>
          </a:p>
        </p:txBody>
      </p:sp>
      <p:grpSp>
        <p:nvGrpSpPr>
          <p:cNvPr id="1226" name="Google Shape;1226;p51"/>
          <p:cNvGrpSpPr/>
          <p:nvPr/>
        </p:nvGrpSpPr>
        <p:grpSpPr>
          <a:xfrm>
            <a:off x="6086323" y="1653090"/>
            <a:ext cx="3481645" cy="3406550"/>
            <a:chOff x="4095386" y="2301250"/>
            <a:chExt cx="2149164" cy="2102809"/>
          </a:xfrm>
        </p:grpSpPr>
        <p:sp>
          <p:nvSpPr>
            <p:cNvPr id="1227" name="Google Shape;1227;p51"/>
            <p:cNvSpPr/>
            <p:nvPr/>
          </p:nvSpPr>
          <p:spPr>
            <a:xfrm>
              <a:off x="4095386" y="3018809"/>
              <a:ext cx="804850" cy="1043075"/>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1"/>
            <p:cNvSpPr/>
            <p:nvPr/>
          </p:nvSpPr>
          <p:spPr>
            <a:xfrm>
              <a:off x="4343611" y="3422034"/>
              <a:ext cx="323200" cy="982025"/>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1"/>
            <p:cNvSpPr/>
            <p:nvPr/>
          </p:nvSpPr>
          <p:spPr>
            <a:xfrm>
              <a:off x="5047850" y="2301250"/>
              <a:ext cx="972775" cy="126080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1"/>
            <p:cNvSpPr/>
            <p:nvPr/>
          </p:nvSpPr>
          <p:spPr>
            <a:xfrm>
              <a:off x="5337925" y="2783550"/>
              <a:ext cx="382750" cy="1449125"/>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1"/>
            <p:cNvSpPr/>
            <p:nvPr/>
          </p:nvSpPr>
          <p:spPr>
            <a:xfrm>
              <a:off x="5609750" y="3138575"/>
              <a:ext cx="634800" cy="822675"/>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1"/>
            <p:cNvSpPr/>
            <p:nvPr/>
          </p:nvSpPr>
          <p:spPr>
            <a:xfrm>
              <a:off x="5807250" y="3453975"/>
              <a:ext cx="259150" cy="776600"/>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51"/>
          <p:cNvGrpSpPr/>
          <p:nvPr/>
        </p:nvGrpSpPr>
        <p:grpSpPr>
          <a:xfrm>
            <a:off x="6489414" y="2915087"/>
            <a:ext cx="2792057" cy="2314899"/>
            <a:chOff x="202950" y="1579375"/>
            <a:chExt cx="1537900" cy="1275075"/>
          </a:xfrm>
        </p:grpSpPr>
        <p:sp>
          <p:nvSpPr>
            <p:cNvPr id="1234" name="Google Shape;1234;p51"/>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1"/>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1"/>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1"/>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1"/>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1"/>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1"/>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1"/>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1"/>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1"/>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1"/>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1"/>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1"/>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1"/>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51"/>
          <p:cNvSpPr/>
          <p:nvPr/>
        </p:nvSpPr>
        <p:spPr>
          <a:xfrm>
            <a:off x="944935" y="8112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1"/>
          <p:cNvSpPr/>
          <p:nvPr/>
        </p:nvSpPr>
        <p:spPr>
          <a:xfrm>
            <a:off x="5479175" y="312600"/>
            <a:ext cx="1655580" cy="972905"/>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1"/>
          <p:cNvSpPr txBox="1"/>
          <p:nvPr>
            <p:ph idx="1" type="subTitle"/>
          </p:nvPr>
        </p:nvSpPr>
        <p:spPr>
          <a:xfrm flipH="1">
            <a:off x="1674025" y="2409550"/>
            <a:ext cx="3012300" cy="34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400">
                <a:solidFill>
                  <a:srgbClr val="434343"/>
                </a:solidFill>
              </a:rPr>
              <a:t>Does anyone have any questions?</a:t>
            </a:r>
            <a:endParaRPr b="1" sz="1400">
              <a:solidFill>
                <a:srgbClr val="434343"/>
              </a:solidFill>
            </a:endParaRPr>
          </a:p>
          <a:p>
            <a:pPr indent="0" lvl="0" marL="0" rtl="0" algn="r">
              <a:spcBef>
                <a:spcPts val="0"/>
              </a:spcBef>
              <a:spcAft>
                <a:spcPts val="0"/>
              </a:spcAft>
              <a:buClr>
                <a:schemeClr val="dk1"/>
              </a:buClr>
              <a:buSzPts val="1100"/>
              <a:buFont typeface="Arial"/>
              <a:buNone/>
            </a:pPr>
            <a:r>
              <a:t/>
            </a:r>
            <a:endParaRPr>
              <a:solidFill>
                <a:srgbClr val="434343"/>
              </a:solidFill>
            </a:endParaRPr>
          </a:p>
          <a:p>
            <a:pPr indent="0" lvl="0" marL="0" rtl="0" algn="r">
              <a:spcBef>
                <a:spcPts val="0"/>
              </a:spcBef>
              <a:spcAft>
                <a:spcPts val="0"/>
              </a:spcAft>
              <a:buNone/>
            </a:pPr>
            <a:r>
              <a:t/>
            </a:r>
            <a:endParaRPr/>
          </a:p>
        </p:txBody>
      </p:sp>
      <p:sp>
        <p:nvSpPr>
          <p:cNvPr id="1251" name="Google Shape;1251;p51"/>
          <p:cNvSpPr/>
          <p:nvPr/>
        </p:nvSpPr>
        <p:spPr>
          <a:xfrm>
            <a:off x="76260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1"/>
          <p:cNvSpPr/>
          <p:nvPr/>
        </p:nvSpPr>
        <p:spPr>
          <a:xfrm>
            <a:off x="78927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1"/>
          <p:cNvSpPr txBox="1"/>
          <p:nvPr>
            <p:ph idx="4294967295" type="subTitle"/>
          </p:nvPr>
        </p:nvSpPr>
        <p:spPr>
          <a:xfrm flipH="1">
            <a:off x="1239250" y="3153800"/>
            <a:ext cx="3357000" cy="6705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1300">
                <a:solidFill>
                  <a:srgbClr val="9E9E9E"/>
                </a:solidFill>
              </a:rPr>
              <a:t>Musa Practicum, Spring, 2024</a:t>
            </a:r>
            <a:endParaRPr b="1" sz="1300">
              <a:solidFill>
                <a:srgbClr val="9E9E9E"/>
              </a:solidFill>
            </a:endParaRPr>
          </a:p>
          <a:p>
            <a:pPr indent="0" lvl="0" marL="0" rtl="0" algn="r">
              <a:lnSpc>
                <a:spcPct val="100000"/>
              </a:lnSpc>
              <a:spcBef>
                <a:spcPts val="0"/>
              </a:spcBef>
              <a:spcAft>
                <a:spcPts val="0"/>
              </a:spcAft>
              <a:buNone/>
            </a:pPr>
            <a:r>
              <a:rPr b="1" lang="en" sz="900">
                <a:solidFill>
                  <a:srgbClr val="9E9E9E"/>
                </a:solidFill>
              </a:rPr>
              <a:t>Instructors</a:t>
            </a:r>
            <a:r>
              <a:rPr lang="en" sz="900">
                <a:solidFill>
                  <a:srgbClr val="9E9E9E"/>
                </a:solidFill>
              </a:rPr>
              <a:t>: Michael Fichman &amp; Matthew Harris</a:t>
            </a:r>
            <a:endParaRPr sz="900">
              <a:solidFill>
                <a:srgbClr val="9E9E9E"/>
              </a:solidFill>
            </a:endParaRPr>
          </a:p>
          <a:p>
            <a:pPr indent="0" lvl="0" marL="0" rtl="0" algn="r">
              <a:lnSpc>
                <a:spcPct val="100000"/>
              </a:lnSpc>
              <a:spcBef>
                <a:spcPts val="0"/>
              </a:spcBef>
              <a:spcAft>
                <a:spcPts val="0"/>
              </a:spcAft>
              <a:buNone/>
            </a:pPr>
            <a:r>
              <a:rPr b="1" lang="en" sz="900">
                <a:solidFill>
                  <a:srgbClr val="9E9E9E"/>
                </a:solidFill>
              </a:rPr>
              <a:t>Team</a:t>
            </a:r>
            <a:r>
              <a:rPr lang="en" sz="900">
                <a:solidFill>
                  <a:srgbClr val="9E9E9E"/>
                </a:solidFill>
              </a:rPr>
              <a:t>: Kathleen Scopis, Jingyi Cai, Yinan Li, Alice Han, Jarred Randall</a:t>
            </a:r>
            <a:endParaRPr sz="900">
              <a:solidFill>
                <a:srgbClr val="9E9E9E"/>
              </a:solidFill>
            </a:endParaRPr>
          </a:p>
          <a:p>
            <a:pPr indent="0" lvl="0" marL="0" rtl="0" algn="r">
              <a:lnSpc>
                <a:spcPct val="100000"/>
              </a:lnSpc>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CLIENT AND STAKEHOLDERS</a:t>
            </a:r>
            <a:endParaRPr>
              <a:solidFill>
                <a:srgbClr val="000000"/>
              </a:solidFill>
            </a:endParaRPr>
          </a:p>
        </p:txBody>
      </p:sp>
      <p:pic>
        <p:nvPicPr>
          <p:cNvPr id="254" name="Google Shape;254;p28"/>
          <p:cNvPicPr preferRelativeResize="0"/>
          <p:nvPr/>
        </p:nvPicPr>
        <p:blipFill>
          <a:blip r:embed="rId3">
            <a:alphaModFix/>
          </a:blip>
          <a:stretch>
            <a:fillRect/>
          </a:stretch>
        </p:blipFill>
        <p:spPr>
          <a:xfrm>
            <a:off x="991238" y="1034088"/>
            <a:ext cx="2599475" cy="2599475"/>
          </a:xfrm>
          <a:prstGeom prst="rect">
            <a:avLst/>
          </a:prstGeom>
          <a:noFill/>
          <a:ln>
            <a:noFill/>
          </a:ln>
        </p:spPr>
      </p:pic>
      <p:sp>
        <p:nvSpPr>
          <p:cNvPr id="255" name="Google Shape;255;p28"/>
          <p:cNvSpPr txBox="1"/>
          <p:nvPr/>
        </p:nvSpPr>
        <p:spPr>
          <a:xfrm>
            <a:off x="790975" y="3372663"/>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34343"/>
                </a:solidFill>
                <a:latin typeface="Montserrat ExtraBold"/>
                <a:ea typeface="Montserrat ExtraBold"/>
                <a:cs typeface="Montserrat ExtraBold"/>
                <a:sym typeface="Montserrat ExtraBold"/>
              </a:rPr>
              <a:t>WATAUGA HOUSING COUNCIL</a:t>
            </a:r>
            <a:endParaRPr>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2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Dr. Kellie Reed Ashcraft, Dr. Chris Quattro, Laura Beach</a:t>
            </a:r>
            <a:endParaRPr sz="1200">
              <a:solidFill>
                <a:srgbClr val="434343"/>
              </a:solidFill>
              <a:latin typeface="EB Garamond"/>
              <a:ea typeface="EB Garamond"/>
              <a:cs typeface="EB Garamond"/>
              <a:sym typeface="EB Garamond"/>
            </a:endParaRPr>
          </a:p>
        </p:txBody>
      </p:sp>
      <p:pic>
        <p:nvPicPr>
          <p:cNvPr id="256" name="Google Shape;256;p28"/>
          <p:cNvPicPr preferRelativeResize="0"/>
          <p:nvPr/>
        </p:nvPicPr>
        <p:blipFill>
          <a:blip r:embed="rId4">
            <a:alphaModFix/>
          </a:blip>
          <a:stretch>
            <a:fillRect/>
          </a:stretch>
        </p:blipFill>
        <p:spPr>
          <a:xfrm>
            <a:off x="4799375" y="1370198"/>
            <a:ext cx="1317700" cy="1342650"/>
          </a:xfrm>
          <a:prstGeom prst="rect">
            <a:avLst/>
          </a:prstGeom>
          <a:noFill/>
          <a:ln>
            <a:noFill/>
          </a:ln>
        </p:spPr>
      </p:pic>
      <p:sp>
        <p:nvSpPr>
          <p:cNvPr id="257" name="Google Shape;257;p28"/>
          <p:cNvSpPr txBox="1"/>
          <p:nvPr/>
        </p:nvSpPr>
        <p:spPr>
          <a:xfrm>
            <a:off x="6360200" y="1691025"/>
            <a:ext cx="1887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434343"/>
                </a:solidFill>
                <a:latin typeface="Montserrat ExtraBold"/>
                <a:ea typeface="Montserrat ExtraBold"/>
                <a:cs typeface="Montserrat ExtraBold"/>
                <a:sym typeface="Montserrat ExtraBold"/>
              </a:rPr>
              <a:t>AppHealth Care</a:t>
            </a:r>
            <a:endParaRPr sz="90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Andy Blethen, Jason Pierce, </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Luke Price</a:t>
            </a:r>
            <a:endParaRPr sz="1000">
              <a:solidFill>
                <a:srgbClr val="434343"/>
              </a:solidFill>
              <a:latin typeface="EB Garamond"/>
              <a:ea typeface="EB Garamond"/>
              <a:cs typeface="EB Garamond"/>
              <a:sym typeface="EB Garamond"/>
            </a:endParaRPr>
          </a:p>
        </p:txBody>
      </p:sp>
      <p:pic>
        <p:nvPicPr>
          <p:cNvPr id="258" name="Google Shape;258;p28"/>
          <p:cNvPicPr preferRelativeResize="0"/>
          <p:nvPr/>
        </p:nvPicPr>
        <p:blipFill>
          <a:blip r:embed="rId5">
            <a:alphaModFix/>
          </a:blip>
          <a:stretch>
            <a:fillRect/>
          </a:stretch>
        </p:blipFill>
        <p:spPr>
          <a:xfrm>
            <a:off x="4822750" y="3123737"/>
            <a:ext cx="1270950" cy="1098326"/>
          </a:xfrm>
          <a:prstGeom prst="rect">
            <a:avLst/>
          </a:prstGeom>
          <a:noFill/>
          <a:ln>
            <a:noFill/>
          </a:ln>
        </p:spPr>
      </p:pic>
      <p:sp>
        <p:nvSpPr>
          <p:cNvPr id="259" name="Google Shape;259;p28"/>
          <p:cNvSpPr txBox="1"/>
          <p:nvPr/>
        </p:nvSpPr>
        <p:spPr>
          <a:xfrm>
            <a:off x="6445250" y="3276125"/>
            <a:ext cx="1887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434343"/>
                </a:solidFill>
                <a:latin typeface="Montserrat ExtraBold"/>
                <a:ea typeface="Montserrat ExtraBold"/>
                <a:cs typeface="Montserrat ExtraBold"/>
                <a:sym typeface="Montserrat ExtraBold"/>
              </a:rPr>
              <a:t>Weitzman School of Design</a:t>
            </a:r>
            <a:endParaRPr sz="900">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000">
              <a:solidFill>
                <a:srgbClr val="434343"/>
              </a:solidFill>
              <a:latin typeface="EB Garamond"/>
              <a:ea typeface="EB Garamond"/>
              <a:cs typeface="EB Garamond"/>
              <a:sym typeface="EB Garamond"/>
            </a:endParaRPr>
          </a:p>
          <a:p>
            <a:pPr indent="0" lvl="0" marL="0" rtl="0" algn="ctr">
              <a:spcBef>
                <a:spcPts val="0"/>
              </a:spcBef>
              <a:spcAft>
                <a:spcPts val="0"/>
              </a:spcAft>
              <a:buNone/>
            </a:pPr>
            <a:r>
              <a:rPr lang="en" sz="1000">
                <a:solidFill>
                  <a:srgbClr val="434343"/>
                </a:solidFill>
                <a:latin typeface="EB Garamond"/>
                <a:ea typeface="EB Garamond"/>
                <a:cs typeface="EB Garamond"/>
                <a:sym typeface="EB Garamond"/>
              </a:rPr>
              <a:t>Michael Fichman, Matthew Harris</a:t>
            </a:r>
            <a:endParaRPr sz="1000">
              <a:solidFill>
                <a:srgbClr val="434343"/>
              </a:solidFill>
              <a:latin typeface="EB Garamond"/>
              <a:ea typeface="EB Garamond"/>
              <a:cs typeface="EB Garamond"/>
              <a:sym typeface="EB Garamond"/>
            </a:endParaRPr>
          </a:p>
        </p:txBody>
      </p:sp>
      <p:cxnSp>
        <p:nvCxnSpPr>
          <p:cNvPr id="260" name="Google Shape;260;p28"/>
          <p:cNvCxnSpPr/>
          <p:nvPr/>
        </p:nvCxnSpPr>
        <p:spPr>
          <a:xfrm rot="10800000">
            <a:off x="4149125" y="1800646"/>
            <a:ext cx="0" cy="2135700"/>
          </a:xfrm>
          <a:prstGeom prst="straightConnector1">
            <a:avLst/>
          </a:prstGeom>
          <a:noFill/>
          <a:ln cap="flat" cmpd="sng" w="28575">
            <a:solidFill>
              <a:srgbClr val="9AD7D2"/>
            </a:solidFill>
            <a:prstDash val="solid"/>
            <a:round/>
            <a:headEnd len="med" w="med" type="oval"/>
            <a:tailEnd len="med" w="med" type="oval"/>
          </a:ln>
        </p:spPr>
      </p:cxnSp>
      <p:sp>
        <p:nvSpPr>
          <p:cNvPr id="261" name="Google Shape;261;p28"/>
          <p:cNvSpPr/>
          <p:nvPr/>
        </p:nvSpPr>
        <p:spPr>
          <a:xfrm>
            <a:off x="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62" name="Google Shape;262;p28"/>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63" name="Google Shape;263;p28"/>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64" name="Google Shape;264;p28"/>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65" name="Google Shape;265;p28"/>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latin typeface="Montserrat"/>
                <a:ea typeface="Montserrat"/>
                <a:cs typeface="Montserrat"/>
                <a:sym typeface="Montserrat"/>
              </a:rPr>
              <a:t>Introduction + Context</a:t>
            </a:r>
            <a:endParaRPr b="1" sz="900">
              <a:solidFill>
                <a:srgbClr val="434343"/>
              </a:solidFill>
              <a:latin typeface="Montserrat"/>
              <a:ea typeface="Montserrat"/>
              <a:cs typeface="Montserrat"/>
              <a:sym typeface="Montserrat"/>
            </a:endParaRPr>
          </a:p>
        </p:txBody>
      </p:sp>
      <p:sp>
        <p:nvSpPr>
          <p:cNvPr id="266" name="Google Shape;266;p28"/>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267" name="Google Shape;267;p28"/>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268" name="Google Shape;268;p28"/>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LOCATION AND CONTEXT</a:t>
            </a:r>
            <a:endParaRPr/>
          </a:p>
        </p:txBody>
      </p:sp>
      <p:pic>
        <p:nvPicPr>
          <p:cNvPr id="274" name="Google Shape;274;p29"/>
          <p:cNvPicPr preferRelativeResize="0"/>
          <p:nvPr/>
        </p:nvPicPr>
        <p:blipFill rotWithShape="1">
          <a:blip r:embed="rId3">
            <a:alphaModFix/>
          </a:blip>
          <a:srcRect b="4816" l="2005" r="3832" t="0"/>
          <a:stretch/>
        </p:blipFill>
        <p:spPr>
          <a:xfrm>
            <a:off x="319775" y="1347263"/>
            <a:ext cx="5422874" cy="3083437"/>
          </a:xfrm>
          <a:prstGeom prst="rect">
            <a:avLst/>
          </a:prstGeom>
          <a:noFill/>
          <a:ln>
            <a:noFill/>
          </a:ln>
        </p:spPr>
      </p:pic>
      <p:pic>
        <p:nvPicPr>
          <p:cNvPr id="275" name="Google Shape;275;p29"/>
          <p:cNvPicPr preferRelativeResize="0"/>
          <p:nvPr/>
        </p:nvPicPr>
        <p:blipFill>
          <a:blip r:embed="rId4">
            <a:alphaModFix/>
          </a:blip>
          <a:stretch>
            <a:fillRect/>
          </a:stretch>
        </p:blipFill>
        <p:spPr>
          <a:xfrm>
            <a:off x="383155" y="1504342"/>
            <a:ext cx="760042" cy="1048934"/>
          </a:xfrm>
          <a:prstGeom prst="rect">
            <a:avLst/>
          </a:prstGeom>
          <a:noFill/>
          <a:ln>
            <a:noFill/>
          </a:ln>
        </p:spPr>
      </p:pic>
      <p:sp>
        <p:nvSpPr>
          <p:cNvPr id="276" name="Google Shape;276;p29"/>
          <p:cNvSpPr txBox="1"/>
          <p:nvPr>
            <p:ph idx="15" type="ctrTitle"/>
          </p:nvPr>
        </p:nvSpPr>
        <p:spPr>
          <a:xfrm>
            <a:off x="319775" y="1376617"/>
            <a:ext cx="2010600" cy="26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00">
                <a:solidFill>
                  <a:schemeClr val="dk1"/>
                </a:solidFill>
              </a:rPr>
              <a:t>POPULATION DENSITY</a:t>
            </a:r>
            <a:endParaRPr sz="900">
              <a:solidFill>
                <a:schemeClr val="dk1"/>
              </a:solidFill>
            </a:endParaRPr>
          </a:p>
        </p:txBody>
      </p:sp>
      <p:sp>
        <p:nvSpPr>
          <p:cNvPr id="277" name="Google Shape;277;p29"/>
          <p:cNvSpPr txBox="1"/>
          <p:nvPr>
            <p:ph idx="1" type="subTitle"/>
          </p:nvPr>
        </p:nvSpPr>
        <p:spPr>
          <a:xfrm>
            <a:off x="319775" y="4344736"/>
            <a:ext cx="1906500" cy="25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 Social Explorer Map</a:t>
            </a:r>
            <a:endParaRPr/>
          </a:p>
        </p:txBody>
      </p:sp>
      <p:sp>
        <p:nvSpPr>
          <p:cNvPr id="278" name="Google Shape;278;p29"/>
          <p:cNvSpPr txBox="1"/>
          <p:nvPr>
            <p:ph idx="15" type="ctrTitle"/>
          </p:nvPr>
        </p:nvSpPr>
        <p:spPr>
          <a:xfrm>
            <a:off x="1272525" y="1892550"/>
            <a:ext cx="802200" cy="38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800">
                <a:solidFill>
                  <a:srgbClr val="559A90"/>
                </a:solidFill>
              </a:rPr>
              <a:t>Watauga</a:t>
            </a:r>
            <a:endParaRPr sz="800">
              <a:solidFill>
                <a:srgbClr val="559A90"/>
              </a:solidFill>
            </a:endParaRPr>
          </a:p>
          <a:p>
            <a:pPr indent="0" lvl="0" marL="0" rtl="0" algn="l">
              <a:spcBef>
                <a:spcPts val="0"/>
              </a:spcBef>
              <a:spcAft>
                <a:spcPts val="0"/>
              </a:spcAft>
              <a:buNone/>
            </a:pPr>
            <a:r>
              <a:rPr lang="en" sz="800">
                <a:solidFill>
                  <a:srgbClr val="559A90"/>
                </a:solidFill>
              </a:rPr>
              <a:t>County</a:t>
            </a:r>
            <a:endParaRPr sz="800">
              <a:solidFill>
                <a:srgbClr val="559A90"/>
              </a:solidFill>
            </a:endParaRPr>
          </a:p>
        </p:txBody>
      </p:sp>
      <p:cxnSp>
        <p:nvCxnSpPr>
          <p:cNvPr id="279" name="Google Shape;279;p29"/>
          <p:cNvCxnSpPr>
            <a:stCxn id="278" idx="2"/>
          </p:cNvCxnSpPr>
          <p:nvPr/>
        </p:nvCxnSpPr>
        <p:spPr>
          <a:xfrm flipH="1" rot="-5400000">
            <a:off x="1722225" y="2227350"/>
            <a:ext cx="142200" cy="239400"/>
          </a:xfrm>
          <a:prstGeom prst="curvedConnector2">
            <a:avLst/>
          </a:prstGeom>
          <a:noFill/>
          <a:ln cap="flat" cmpd="sng" w="9525">
            <a:solidFill>
              <a:srgbClr val="3E7067"/>
            </a:solidFill>
            <a:prstDash val="solid"/>
            <a:round/>
            <a:headEnd len="med" w="med" type="none"/>
            <a:tailEnd len="med" w="med" type="stealth"/>
          </a:ln>
        </p:spPr>
      </p:cxnSp>
      <p:sp>
        <p:nvSpPr>
          <p:cNvPr id="280" name="Google Shape;280;p29"/>
          <p:cNvSpPr/>
          <p:nvPr/>
        </p:nvSpPr>
        <p:spPr>
          <a:xfrm>
            <a:off x="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81" name="Google Shape;281;p29"/>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82" name="Google Shape;282;p29"/>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83" name="Google Shape;283;p29"/>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284" name="Google Shape;284;p29"/>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latin typeface="Montserrat"/>
                <a:ea typeface="Montserrat"/>
                <a:cs typeface="Montserrat"/>
                <a:sym typeface="Montserrat"/>
              </a:rPr>
              <a:t>Introduction + Context</a:t>
            </a:r>
            <a:endParaRPr b="1" sz="900">
              <a:solidFill>
                <a:srgbClr val="434343"/>
              </a:solidFill>
              <a:latin typeface="Montserrat"/>
              <a:ea typeface="Montserrat"/>
              <a:cs typeface="Montserrat"/>
              <a:sym typeface="Montserrat"/>
            </a:endParaRPr>
          </a:p>
        </p:txBody>
      </p:sp>
      <p:sp>
        <p:nvSpPr>
          <p:cNvPr id="285" name="Google Shape;285;p29"/>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286" name="Google Shape;286;p29"/>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287" name="Google Shape;287;p29"/>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LOCATION AND CONTEXT</a:t>
            </a:r>
            <a:endParaRPr/>
          </a:p>
        </p:txBody>
      </p:sp>
      <p:pic>
        <p:nvPicPr>
          <p:cNvPr id="293" name="Google Shape;293;p30"/>
          <p:cNvPicPr preferRelativeResize="0"/>
          <p:nvPr/>
        </p:nvPicPr>
        <p:blipFill rotWithShape="1">
          <a:blip r:embed="rId3">
            <a:alphaModFix/>
          </a:blip>
          <a:srcRect b="4816" l="2005" r="3832" t="0"/>
          <a:stretch/>
        </p:blipFill>
        <p:spPr>
          <a:xfrm>
            <a:off x="319775" y="1347263"/>
            <a:ext cx="5422874" cy="3083437"/>
          </a:xfrm>
          <a:prstGeom prst="rect">
            <a:avLst/>
          </a:prstGeom>
          <a:noFill/>
          <a:ln>
            <a:noFill/>
          </a:ln>
        </p:spPr>
      </p:pic>
      <p:pic>
        <p:nvPicPr>
          <p:cNvPr id="294" name="Google Shape;294;p30"/>
          <p:cNvPicPr preferRelativeResize="0"/>
          <p:nvPr/>
        </p:nvPicPr>
        <p:blipFill>
          <a:blip r:embed="rId4">
            <a:alphaModFix/>
          </a:blip>
          <a:stretch>
            <a:fillRect/>
          </a:stretch>
        </p:blipFill>
        <p:spPr>
          <a:xfrm>
            <a:off x="383155" y="1504342"/>
            <a:ext cx="760042" cy="1048934"/>
          </a:xfrm>
          <a:prstGeom prst="rect">
            <a:avLst/>
          </a:prstGeom>
          <a:noFill/>
          <a:ln>
            <a:noFill/>
          </a:ln>
        </p:spPr>
      </p:pic>
      <p:sp>
        <p:nvSpPr>
          <p:cNvPr id="295" name="Google Shape;295;p30"/>
          <p:cNvSpPr txBox="1"/>
          <p:nvPr>
            <p:ph idx="15" type="ctrTitle"/>
          </p:nvPr>
        </p:nvSpPr>
        <p:spPr>
          <a:xfrm>
            <a:off x="319775" y="1376617"/>
            <a:ext cx="2010600" cy="26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00">
                <a:solidFill>
                  <a:schemeClr val="dk1"/>
                </a:solidFill>
              </a:rPr>
              <a:t>POPULATION DENSITY</a:t>
            </a:r>
            <a:endParaRPr sz="900">
              <a:solidFill>
                <a:schemeClr val="dk1"/>
              </a:solidFill>
            </a:endParaRPr>
          </a:p>
        </p:txBody>
      </p:sp>
      <p:sp>
        <p:nvSpPr>
          <p:cNvPr id="296" name="Google Shape;296;p30"/>
          <p:cNvSpPr txBox="1"/>
          <p:nvPr>
            <p:ph idx="1" type="subTitle"/>
          </p:nvPr>
        </p:nvSpPr>
        <p:spPr>
          <a:xfrm>
            <a:off x="319775" y="4344736"/>
            <a:ext cx="1906500" cy="25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 Social Explorer Map</a:t>
            </a:r>
            <a:endParaRPr/>
          </a:p>
        </p:txBody>
      </p:sp>
      <p:sp>
        <p:nvSpPr>
          <p:cNvPr id="297" name="Google Shape;297;p30"/>
          <p:cNvSpPr txBox="1"/>
          <p:nvPr>
            <p:ph idx="15" type="ctrTitle"/>
          </p:nvPr>
        </p:nvSpPr>
        <p:spPr>
          <a:xfrm>
            <a:off x="1272525" y="1892550"/>
            <a:ext cx="802200" cy="38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800">
                <a:solidFill>
                  <a:srgbClr val="559A90"/>
                </a:solidFill>
              </a:rPr>
              <a:t>Watauga</a:t>
            </a:r>
            <a:endParaRPr sz="800">
              <a:solidFill>
                <a:srgbClr val="559A90"/>
              </a:solidFill>
            </a:endParaRPr>
          </a:p>
          <a:p>
            <a:pPr indent="0" lvl="0" marL="0" rtl="0" algn="l">
              <a:spcBef>
                <a:spcPts val="0"/>
              </a:spcBef>
              <a:spcAft>
                <a:spcPts val="0"/>
              </a:spcAft>
              <a:buNone/>
            </a:pPr>
            <a:r>
              <a:rPr lang="en" sz="800">
                <a:solidFill>
                  <a:srgbClr val="559A90"/>
                </a:solidFill>
              </a:rPr>
              <a:t>County</a:t>
            </a:r>
            <a:endParaRPr sz="800">
              <a:solidFill>
                <a:srgbClr val="559A90"/>
              </a:solidFill>
            </a:endParaRPr>
          </a:p>
        </p:txBody>
      </p:sp>
      <p:cxnSp>
        <p:nvCxnSpPr>
          <p:cNvPr id="298" name="Google Shape;298;p30"/>
          <p:cNvCxnSpPr>
            <a:stCxn id="297" idx="2"/>
          </p:cNvCxnSpPr>
          <p:nvPr/>
        </p:nvCxnSpPr>
        <p:spPr>
          <a:xfrm flipH="1" rot="-5400000">
            <a:off x="1722225" y="2227350"/>
            <a:ext cx="142200" cy="239400"/>
          </a:xfrm>
          <a:prstGeom prst="curvedConnector2">
            <a:avLst/>
          </a:prstGeom>
          <a:noFill/>
          <a:ln cap="flat" cmpd="sng" w="9525">
            <a:solidFill>
              <a:srgbClr val="3E7067"/>
            </a:solidFill>
            <a:prstDash val="solid"/>
            <a:round/>
            <a:headEnd len="med" w="med" type="none"/>
            <a:tailEnd len="med" w="med" type="stealth"/>
          </a:ln>
        </p:spPr>
      </p:cxnSp>
      <p:pic>
        <p:nvPicPr>
          <p:cNvPr id="299" name="Google Shape;299;p30"/>
          <p:cNvPicPr preferRelativeResize="0"/>
          <p:nvPr/>
        </p:nvPicPr>
        <p:blipFill rotWithShape="1">
          <a:blip r:embed="rId5">
            <a:alphaModFix amt="63000"/>
          </a:blip>
          <a:srcRect b="3790" l="7277" r="11678" t="0"/>
          <a:stretch/>
        </p:blipFill>
        <p:spPr>
          <a:xfrm>
            <a:off x="319775" y="1383800"/>
            <a:ext cx="5422876" cy="3218924"/>
          </a:xfrm>
          <a:prstGeom prst="rect">
            <a:avLst/>
          </a:prstGeom>
          <a:noFill/>
          <a:ln>
            <a:noFill/>
          </a:ln>
        </p:spPr>
      </p:pic>
      <p:sp>
        <p:nvSpPr>
          <p:cNvPr id="300" name="Google Shape;300;p30"/>
          <p:cNvSpPr/>
          <p:nvPr/>
        </p:nvSpPr>
        <p:spPr>
          <a:xfrm>
            <a:off x="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01" name="Google Shape;301;p30"/>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02" name="Google Shape;302;p30"/>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03" name="Google Shape;303;p30"/>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04" name="Google Shape;304;p30"/>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latin typeface="Montserrat"/>
                <a:ea typeface="Montserrat"/>
                <a:cs typeface="Montserrat"/>
                <a:sym typeface="Montserrat"/>
              </a:rPr>
              <a:t>Introduction + Context</a:t>
            </a:r>
            <a:endParaRPr b="1" sz="900">
              <a:solidFill>
                <a:srgbClr val="434343"/>
              </a:solidFill>
              <a:latin typeface="Montserrat"/>
              <a:ea typeface="Montserrat"/>
              <a:cs typeface="Montserrat"/>
              <a:sym typeface="Montserrat"/>
            </a:endParaRPr>
          </a:p>
        </p:txBody>
      </p:sp>
      <p:sp>
        <p:nvSpPr>
          <p:cNvPr id="305" name="Google Shape;305;p30"/>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306" name="Google Shape;306;p30"/>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307" name="Google Shape;307;p30"/>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1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9"/>
                                        </p:tgtEl>
                                      </p:cBhvr>
                                    </p:animEffect>
                                    <p:set>
                                      <p:cBhvr>
                                        <p:cTn dur="1" fill="hold">
                                          <p:stCondLst>
                                            <p:cond delay="1000"/>
                                          </p:stCondLst>
                                        </p:cTn>
                                        <p:tgtEl>
                                          <p:spTgt spid="2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LOCATION AND CONTEXT</a:t>
            </a:r>
            <a:endParaRPr/>
          </a:p>
        </p:txBody>
      </p:sp>
      <p:pic>
        <p:nvPicPr>
          <p:cNvPr id="313" name="Google Shape;313;p31"/>
          <p:cNvPicPr preferRelativeResize="0"/>
          <p:nvPr/>
        </p:nvPicPr>
        <p:blipFill rotWithShape="1">
          <a:blip r:embed="rId3">
            <a:alphaModFix/>
          </a:blip>
          <a:srcRect b="4816" l="2005" r="3832" t="0"/>
          <a:stretch/>
        </p:blipFill>
        <p:spPr>
          <a:xfrm>
            <a:off x="319775" y="1347263"/>
            <a:ext cx="5422874" cy="3083437"/>
          </a:xfrm>
          <a:prstGeom prst="rect">
            <a:avLst/>
          </a:prstGeom>
          <a:noFill/>
          <a:ln>
            <a:noFill/>
          </a:ln>
        </p:spPr>
      </p:pic>
      <p:pic>
        <p:nvPicPr>
          <p:cNvPr id="314" name="Google Shape;314;p31"/>
          <p:cNvPicPr preferRelativeResize="0"/>
          <p:nvPr/>
        </p:nvPicPr>
        <p:blipFill>
          <a:blip r:embed="rId4">
            <a:alphaModFix/>
          </a:blip>
          <a:stretch>
            <a:fillRect/>
          </a:stretch>
        </p:blipFill>
        <p:spPr>
          <a:xfrm>
            <a:off x="383155" y="1504342"/>
            <a:ext cx="760042" cy="1048934"/>
          </a:xfrm>
          <a:prstGeom prst="rect">
            <a:avLst/>
          </a:prstGeom>
          <a:noFill/>
          <a:ln>
            <a:noFill/>
          </a:ln>
        </p:spPr>
      </p:pic>
      <p:sp>
        <p:nvSpPr>
          <p:cNvPr id="315" name="Google Shape;315;p31"/>
          <p:cNvSpPr txBox="1"/>
          <p:nvPr>
            <p:ph idx="15" type="ctrTitle"/>
          </p:nvPr>
        </p:nvSpPr>
        <p:spPr>
          <a:xfrm>
            <a:off x="319775" y="1376617"/>
            <a:ext cx="2010600" cy="26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00">
                <a:solidFill>
                  <a:schemeClr val="dk1"/>
                </a:solidFill>
              </a:rPr>
              <a:t>POPULATION DENSITY</a:t>
            </a:r>
            <a:endParaRPr sz="900">
              <a:solidFill>
                <a:schemeClr val="dk1"/>
              </a:solidFill>
            </a:endParaRPr>
          </a:p>
        </p:txBody>
      </p:sp>
      <p:sp>
        <p:nvSpPr>
          <p:cNvPr id="316" name="Google Shape;316;p31"/>
          <p:cNvSpPr txBox="1"/>
          <p:nvPr>
            <p:ph idx="1" type="subTitle"/>
          </p:nvPr>
        </p:nvSpPr>
        <p:spPr>
          <a:xfrm>
            <a:off x="319775" y="4344736"/>
            <a:ext cx="1906500" cy="25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 Social Explorer Map</a:t>
            </a:r>
            <a:endParaRPr/>
          </a:p>
        </p:txBody>
      </p:sp>
      <p:sp>
        <p:nvSpPr>
          <p:cNvPr id="317" name="Google Shape;317;p31"/>
          <p:cNvSpPr txBox="1"/>
          <p:nvPr>
            <p:ph idx="15" type="ctrTitle"/>
          </p:nvPr>
        </p:nvSpPr>
        <p:spPr>
          <a:xfrm>
            <a:off x="1272525" y="1892550"/>
            <a:ext cx="802200" cy="38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800">
                <a:solidFill>
                  <a:srgbClr val="559A90"/>
                </a:solidFill>
              </a:rPr>
              <a:t>Watauga</a:t>
            </a:r>
            <a:endParaRPr sz="800">
              <a:solidFill>
                <a:srgbClr val="559A90"/>
              </a:solidFill>
            </a:endParaRPr>
          </a:p>
          <a:p>
            <a:pPr indent="0" lvl="0" marL="0" rtl="0" algn="l">
              <a:spcBef>
                <a:spcPts val="0"/>
              </a:spcBef>
              <a:spcAft>
                <a:spcPts val="0"/>
              </a:spcAft>
              <a:buNone/>
            </a:pPr>
            <a:r>
              <a:rPr lang="en" sz="800">
                <a:solidFill>
                  <a:srgbClr val="559A90"/>
                </a:solidFill>
              </a:rPr>
              <a:t>County</a:t>
            </a:r>
            <a:endParaRPr sz="800">
              <a:solidFill>
                <a:srgbClr val="559A90"/>
              </a:solidFill>
            </a:endParaRPr>
          </a:p>
        </p:txBody>
      </p:sp>
      <p:cxnSp>
        <p:nvCxnSpPr>
          <p:cNvPr id="318" name="Google Shape;318;p31"/>
          <p:cNvCxnSpPr>
            <a:stCxn id="317" idx="2"/>
          </p:cNvCxnSpPr>
          <p:nvPr/>
        </p:nvCxnSpPr>
        <p:spPr>
          <a:xfrm flipH="1" rot="-5400000">
            <a:off x="1722225" y="2227350"/>
            <a:ext cx="142200" cy="239400"/>
          </a:xfrm>
          <a:prstGeom prst="curvedConnector2">
            <a:avLst/>
          </a:prstGeom>
          <a:noFill/>
          <a:ln cap="flat" cmpd="sng" w="9525">
            <a:solidFill>
              <a:srgbClr val="3E7067"/>
            </a:solidFill>
            <a:prstDash val="solid"/>
            <a:round/>
            <a:headEnd len="med" w="med" type="none"/>
            <a:tailEnd len="med" w="med" type="stealth"/>
          </a:ln>
        </p:spPr>
      </p:cxnSp>
      <p:pic>
        <p:nvPicPr>
          <p:cNvPr id="319" name="Google Shape;319;p31"/>
          <p:cNvPicPr preferRelativeResize="0"/>
          <p:nvPr/>
        </p:nvPicPr>
        <p:blipFill rotWithShape="1">
          <a:blip r:embed="rId5">
            <a:alphaModFix/>
          </a:blip>
          <a:srcRect b="2976" l="2048" r="2249" t="5162"/>
          <a:stretch/>
        </p:blipFill>
        <p:spPr>
          <a:xfrm>
            <a:off x="5929725" y="1362775"/>
            <a:ext cx="2886125" cy="1558375"/>
          </a:xfrm>
          <a:prstGeom prst="rect">
            <a:avLst/>
          </a:prstGeom>
          <a:noFill/>
          <a:ln>
            <a:noFill/>
          </a:ln>
          <a:effectLst>
            <a:outerShdw blurRad="57150" rotWithShape="0" algn="bl" dir="2700000" dist="66675">
              <a:srgbClr val="000000">
                <a:alpha val="27000"/>
              </a:srgbClr>
            </a:outerShdw>
          </a:effectLst>
        </p:spPr>
      </p:pic>
      <p:pic>
        <p:nvPicPr>
          <p:cNvPr id="320" name="Google Shape;320;p31"/>
          <p:cNvPicPr preferRelativeResize="0"/>
          <p:nvPr/>
        </p:nvPicPr>
        <p:blipFill rotWithShape="1">
          <a:blip r:embed="rId6">
            <a:alphaModFix/>
          </a:blip>
          <a:srcRect b="18745" l="0" r="0" t="0"/>
          <a:stretch/>
        </p:blipFill>
        <p:spPr>
          <a:xfrm>
            <a:off x="5929725" y="3044350"/>
            <a:ext cx="2886125" cy="1558375"/>
          </a:xfrm>
          <a:prstGeom prst="rect">
            <a:avLst/>
          </a:prstGeom>
          <a:noFill/>
          <a:ln>
            <a:noFill/>
          </a:ln>
          <a:effectLst>
            <a:outerShdw blurRad="57150" rotWithShape="0" algn="bl" dir="2700000" dist="66675">
              <a:srgbClr val="000000">
                <a:alpha val="27000"/>
              </a:srgbClr>
            </a:outerShdw>
          </a:effectLst>
        </p:spPr>
      </p:pic>
      <p:sp>
        <p:nvSpPr>
          <p:cNvPr id="321" name="Google Shape;321;p31"/>
          <p:cNvSpPr/>
          <p:nvPr/>
        </p:nvSpPr>
        <p:spPr>
          <a:xfrm>
            <a:off x="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22" name="Google Shape;322;p31"/>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23" name="Google Shape;323;p31"/>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24" name="Google Shape;324;p31"/>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25" name="Google Shape;325;p31"/>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latin typeface="Montserrat"/>
                <a:ea typeface="Montserrat"/>
                <a:cs typeface="Montserrat"/>
                <a:sym typeface="Montserrat"/>
              </a:rPr>
              <a:t>Introduction + Context</a:t>
            </a:r>
            <a:endParaRPr b="1" sz="900">
              <a:solidFill>
                <a:srgbClr val="434343"/>
              </a:solidFill>
              <a:latin typeface="Montserrat"/>
              <a:ea typeface="Montserrat"/>
              <a:cs typeface="Montserrat"/>
              <a:sym typeface="Montserrat"/>
            </a:endParaRPr>
          </a:p>
        </p:txBody>
      </p:sp>
      <p:sp>
        <p:nvSpPr>
          <p:cNvPr id="326" name="Google Shape;326;p31"/>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327" name="Google Shape;327;p31"/>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328" name="Google Shape;328;p31"/>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p:nvPr/>
        </p:nvSpPr>
        <p:spPr>
          <a:xfrm>
            <a:off x="1913250" y="3795238"/>
            <a:ext cx="2493000" cy="513300"/>
          </a:xfrm>
          <a:prstGeom prst="roundRect">
            <a:avLst>
              <a:gd fmla="val 16667" name="adj"/>
            </a:avLst>
          </a:prstGeom>
          <a:solidFill>
            <a:srgbClr val="E2A334"/>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chemeClr val="lt1"/>
                </a:solidFill>
                <a:latin typeface="EB Garamond"/>
                <a:ea typeface="EB Garamond"/>
                <a:cs typeface="EB Garamond"/>
                <a:sym typeface="EB Garamond"/>
              </a:rPr>
              <a:t>Decreasing Housing </a:t>
            </a:r>
            <a:r>
              <a:rPr b="1" lang="en">
                <a:solidFill>
                  <a:schemeClr val="lt1"/>
                </a:solidFill>
                <a:latin typeface="EB Garamond"/>
                <a:ea typeface="EB Garamond"/>
                <a:cs typeface="EB Garamond"/>
                <a:sym typeface="EB Garamond"/>
              </a:rPr>
              <a:t>Affordability and Availability</a:t>
            </a:r>
            <a:endParaRPr b="1">
              <a:solidFill>
                <a:schemeClr val="lt1"/>
              </a:solidFill>
              <a:latin typeface="EB Garamond"/>
              <a:ea typeface="EB Garamond"/>
              <a:cs typeface="EB Garamond"/>
              <a:sym typeface="EB Garamond"/>
            </a:endParaRPr>
          </a:p>
        </p:txBody>
      </p:sp>
      <p:sp>
        <p:nvSpPr>
          <p:cNvPr id="334" name="Google Shape;334;p32"/>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STATISTICS</a:t>
            </a:r>
            <a:endParaRPr/>
          </a:p>
        </p:txBody>
      </p:sp>
      <p:sp>
        <p:nvSpPr>
          <p:cNvPr id="335" name="Google Shape;335;p32"/>
          <p:cNvSpPr/>
          <p:nvPr/>
        </p:nvSpPr>
        <p:spPr>
          <a:xfrm>
            <a:off x="5994021" y="1301526"/>
            <a:ext cx="657300" cy="6573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txBox="1"/>
          <p:nvPr/>
        </p:nvSpPr>
        <p:spPr>
          <a:xfrm>
            <a:off x="5515327" y="1381016"/>
            <a:ext cx="1753800" cy="5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Montserrat ExtraBold"/>
                <a:ea typeface="Montserrat ExtraBold"/>
                <a:cs typeface="Montserrat ExtraBold"/>
                <a:sym typeface="Montserrat ExtraBold"/>
              </a:rPr>
              <a:t>66%</a:t>
            </a:r>
            <a:endParaRPr sz="3600">
              <a:solidFill>
                <a:srgbClr val="FFFFFF"/>
              </a:solidFill>
              <a:latin typeface="Montserrat ExtraBold"/>
              <a:ea typeface="Montserrat ExtraBold"/>
              <a:cs typeface="Montserrat ExtraBold"/>
              <a:sym typeface="Montserrat ExtraBold"/>
            </a:endParaRPr>
          </a:p>
        </p:txBody>
      </p:sp>
      <p:sp>
        <p:nvSpPr>
          <p:cNvPr id="337" name="Google Shape;337;p32"/>
          <p:cNvSpPr txBox="1"/>
          <p:nvPr/>
        </p:nvSpPr>
        <p:spPr>
          <a:xfrm>
            <a:off x="5230865" y="1669188"/>
            <a:ext cx="2322300" cy="57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Montserrat ExtraBold"/>
                <a:ea typeface="Montserrat ExtraBold"/>
                <a:cs typeface="Montserrat ExtraBold"/>
                <a:sym typeface="Montserrat ExtraBold"/>
              </a:rPr>
              <a:t>RENT BURDEN</a:t>
            </a:r>
            <a:endParaRPr sz="1200">
              <a:solidFill>
                <a:srgbClr val="434343"/>
              </a:solidFill>
              <a:latin typeface="Montserrat ExtraBold"/>
              <a:ea typeface="Montserrat ExtraBold"/>
              <a:cs typeface="Montserrat ExtraBold"/>
              <a:sym typeface="Montserrat ExtraBold"/>
            </a:endParaRPr>
          </a:p>
        </p:txBody>
      </p:sp>
      <p:sp>
        <p:nvSpPr>
          <p:cNvPr id="338" name="Google Shape;338;p32"/>
          <p:cNvSpPr txBox="1"/>
          <p:nvPr/>
        </p:nvSpPr>
        <p:spPr>
          <a:xfrm>
            <a:off x="5438965" y="2130635"/>
            <a:ext cx="1906500" cy="6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Nationwide: 49.9%</a:t>
            </a:r>
            <a:endParaRPr sz="1200">
              <a:solidFill>
                <a:srgbClr val="434343"/>
              </a:solidFill>
              <a:latin typeface="EB Garamond"/>
              <a:ea typeface="EB Garamond"/>
              <a:cs typeface="EB Garamond"/>
              <a:sym typeface="EB Garamond"/>
            </a:endParaRPr>
          </a:p>
          <a:p>
            <a:pPr indent="0" lvl="0" marL="0" rtl="0" algn="ctr">
              <a:spcBef>
                <a:spcPts val="0"/>
              </a:spcBef>
              <a:spcAft>
                <a:spcPts val="0"/>
              </a:spcAft>
              <a:buNone/>
            </a:pPr>
            <a:r>
              <a:t/>
            </a:r>
            <a:endParaRPr sz="1200">
              <a:solidFill>
                <a:srgbClr val="434343"/>
              </a:solidFill>
              <a:latin typeface="EB Garamond"/>
              <a:ea typeface="EB Garamond"/>
              <a:cs typeface="EB Garamond"/>
              <a:sym typeface="EB Garamond"/>
            </a:endParaRPr>
          </a:p>
        </p:txBody>
      </p:sp>
      <p:sp>
        <p:nvSpPr>
          <p:cNvPr id="339" name="Google Shape;339;p32"/>
          <p:cNvSpPr/>
          <p:nvPr/>
        </p:nvSpPr>
        <p:spPr>
          <a:xfrm>
            <a:off x="6012871" y="3155323"/>
            <a:ext cx="657300" cy="65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txBox="1"/>
          <p:nvPr/>
        </p:nvSpPr>
        <p:spPr>
          <a:xfrm>
            <a:off x="5253325" y="3218897"/>
            <a:ext cx="2223900" cy="57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434343"/>
                </a:solidFill>
                <a:latin typeface="Montserrat ExtraBold"/>
                <a:ea typeface="Montserrat ExtraBold"/>
                <a:cs typeface="Montserrat ExtraBold"/>
                <a:sym typeface="Montserrat ExtraBold"/>
              </a:rPr>
              <a:t>$283,000</a:t>
            </a:r>
            <a:endParaRPr sz="3200">
              <a:solidFill>
                <a:srgbClr val="434343"/>
              </a:solidFill>
              <a:latin typeface="Montserrat ExtraBold"/>
              <a:ea typeface="Montserrat ExtraBold"/>
              <a:cs typeface="Montserrat ExtraBold"/>
              <a:sym typeface="Montserrat ExtraBold"/>
            </a:endParaRPr>
          </a:p>
        </p:txBody>
      </p:sp>
      <p:sp>
        <p:nvSpPr>
          <p:cNvPr id="341" name="Google Shape;341;p32"/>
          <p:cNvSpPr txBox="1"/>
          <p:nvPr/>
        </p:nvSpPr>
        <p:spPr>
          <a:xfrm>
            <a:off x="5231075" y="3791520"/>
            <a:ext cx="2322300" cy="31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Montserrat ExtraBold"/>
                <a:ea typeface="Montserrat ExtraBold"/>
                <a:cs typeface="Montserrat ExtraBold"/>
                <a:sym typeface="Montserrat ExtraBold"/>
              </a:rPr>
              <a:t>Median House Value</a:t>
            </a:r>
            <a:endParaRPr sz="1200">
              <a:solidFill>
                <a:srgbClr val="434343"/>
              </a:solidFill>
              <a:latin typeface="Montserrat ExtraBold"/>
              <a:ea typeface="Montserrat ExtraBold"/>
              <a:cs typeface="Montserrat ExtraBold"/>
              <a:sym typeface="Montserrat ExtraBold"/>
            </a:endParaRPr>
          </a:p>
        </p:txBody>
      </p:sp>
      <p:sp>
        <p:nvSpPr>
          <p:cNvPr id="342" name="Google Shape;342;p32"/>
          <p:cNvSpPr txBox="1"/>
          <p:nvPr/>
        </p:nvSpPr>
        <p:spPr>
          <a:xfrm>
            <a:off x="5438981" y="3960598"/>
            <a:ext cx="1906500" cy="6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EB Garamond"/>
                <a:ea typeface="EB Garamond"/>
                <a:cs typeface="EB Garamond"/>
                <a:sym typeface="EB Garamond"/>
              </a:rPr>
              <a:t>Nationwide: $281,900</a:t>
            </a:r>
            <a:endParaRPr sz="1200">
              <a:solidFill>
                <a:srgbClr val="434343"/>
              </a:solidFill>
              <a:latin typeface="EB Garamond"/>
              <a:ea typeface="EB Garamond"/>
              <a:cs typeface="EB Garamond"/>
              <a:sym typeface="EB Garamond"/>
            </a:endParaRPr>
          </a:p>
          <a:p>
            <a:pPr indent="0" lvl="0" marL="0" rtl="0" algn="ctr">
              <a:spcBef>
                <a:spcPts val="0"/>
              </a:spcBef>
              <a:spcAft>
                <a:spcPts val="0"/>
              </a:spcAft>
              <a:buClr>
                <a:srgbClr val="000000"/>
              </a:buClr>
              <a:buSzPts val="1100"/>
              <a:buFont typeface="Arial"/>
              <a:buNone/>
            </a:pPr>
            <a:r>
              <a:t/>
            </a:r>
            <a:endParaRPr b="1" sz="1200">
              <a:solidFill>
                <a:srgbClr val="434343"/>
              </a:solidFill>
              <a:latin typeface="EB Garamond"/>
              <a:ea typeface="EB Garamond"/>
              <a:cs typeface="EB Garamond"/>
              <a:sym typeface="EB Garamond"/>
            </a:endParaRPr>
          </a:p>
          <a:p>
            <a:pPr indent="0" lvl="0" marL="0" rtl="0" algn="ctr">
              <a:spcBef>
                <a:spcPts val="0"/>
              </a:spcBef>
              <a:spcAft>
                <a:spcPts val="0"/>
              </a:spcAft>
              <a:buNone/>
            </a:pPr>
            <a:r>
              <a:t/>
            </a:r>
            <a:endParaRPr sz="1200">
              <a:solidFill>
                <a:srgbClr val="434343"/>
              </a:solidFill>
              <a:latin typeface="EB Garamond"/>
              <a:ea typeface="EB Garamond"/>
              <a:cs typeface="EB Garamond"/>
              <a:sym typeface="EB Garamond"/>
            </a:endParaRPr>
          </a:p>
        </p:txBody>
      </p:sp>
      <p:sp>
        <p:nvSpPr>
          <p:cNvPr id="343" name="Google Shape;343;p32"/>
          <p:cNvSpPr txBox="1"/>
          <p:nvPr/>
        </p:nvSpPr>
        <p:spPr>
          <a:xfrm>
            <a:off x="5152025" y="2390400"/>
            <a:ext cx="24804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B7B7B7"/>
                </a:solidFill>
                <a:latin typeface="EB Garamond"/>
                <a:ea typeface="EB Garamond"/>
                <a:cs typeface="EB Garamond"/>
                <a:sym typeface="EB Garamond"/>
              </a:rPr>
              <a:t>* Rent burden = more than 30% of household income is spent on rent.</a:t>
            </a:r>
            <a:endParaRPr sz="900">
              <a:solidFill>
                <a:srgbClr val="B7B7B7"/>
              </a:solidFill>
              <a:latin typeface="EB Garamond"/>
              <a:ea typeface="EB Garamond"/>
              <a:cs typeface="EB Garamond"/>
              <a:sym typeface="EB Garamond"/>
            </a:endParaRPr>
          </a:p>
        </p:txBody>
      </p:sp>
      <p:sp>
        <p:nvSpPr>
          <p:cNvPr id="344" name="Google Shape;344;p32"/>
          <p:cNvSpPr/>
          <p:nvPr/>
        </p:nvSpPr>
        <p:spPr>
          <a:xfrm>
            <a:off x="1224475" y="1641875"/>
            <a:ext cx="1579200" cy="5133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E7067"/>
                </a:solidFill>
                <a:latin typeface="EB Garamond"/>
                <a:ea typeface="EB Garamond"/>
                <a:cs typeface="EB Garamond"/>
                <a:sym typeface="EB Garamond"/>
              </a:rPr>
              <a:t>College Student Housing</a:t>
            </a:r>
            <a:endParaRPr b="1">
              <a:solidFill>
                <a:srgbClr val="3E7067"/>
              </a:solidFill>
              <a:latin typeface="EB Garamond"/>
              <a:ea typeface="EB Garamond"/>
              <a:cs typeface="EB Garamond"/>
              <a:sym typeface="EB Garamond"/>
            </a:endParaRPr>
          </a:p>
        </p:txBody>
      </p:sp>
      <p:sp>
        <p:nvSpPr>
          <p:cNvPr id="345" name="Google Shape;345;p32"/>
          <p:cNvSpPr/>
          <p:nvPr/>
        </p:nvSpPr>
        <p:spPr>
          <a:xfrm>
            <a:off x="2217938" y="2821550"/>
            <a:ext cx="1579200" cy="577800"/>
          </a:xfrm>
          <a:prstGeom prst="roundRect">
            <a:avLst>
              <a:gd fmla="val 16667" name="adj"/>
            </a:avLst>
          </a:prstGeom>
          <a:solidFill>
            <a:srgbClr val="FFE48D">
              <a:alpha val="20540"/>
            </a:srgbClr>
          </a:solidFill>
          <a:ln cap="flat" cmpd="sng" w="9525">
            <a:solidFill>
              <a:srgbClr val="E2A3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7F6000"/>
                </a:solidFill>
                <a:latin typeface="EB Garamond"/>
                <a:ea typeface="EB Garamond"/>
                <a:cs typeface="EB Garamond"/>
                <a:sym typeface="EB Garamond"/>
              </a:rPr>
              <a:t>Soaring Rents &amp; Home Values</a:t>
            </a:r>
            <a:endParaRPr b="1">
              <a:solidFill>
                <a:srgbClr val="7F6000"/>
              </a:solidFill>
              <a:latin typeface="EB Garamond"/>
              <a:ea typeface="EB Garamond"/>
              <a:cs typeface="EB Garamond"/>
              <a:sym typeface="EB Garamond"/>
            </a:endParaRPr>
          </a:p>
        </p:txBody>
      </p:sp>
      <p:cxnSp>
        <p:nvCxnSpPr>
          <p:cNvPr id="346" name="Google Shape;346;p32"/>
          <p:cNvCxnSpPr>
            <a:stCxn id="345" idx="2"/>
          </p:cNvCxnSpPr>
          <p:nvPr/>
        </p:nvCxnSpPr>
        <p:spPr>
          <a:xfrm flipH="1">
            <a:off x="3006938" y="3399350"/>
            <a:ext cx="600" cy="396300"/>
          </a:xfrm>
          <a:prstGeom prst="straightConnector1">
            <a:avLst/>
          </a:prstGeom>
          <a:noFill/>
          <a:ln cap="flat" cmpd="sng" w="9525">
            <a:solidFill>
              <a:schemeClr val="dk2"/>
            </a:solidFill>
            <a:prstDash val="solid"/>
            <a:round/>
            <a:headEnd len="med" w="med" type="none"/>
            <a:tailEnd len="med" w="med" type="triangle"/>
          </a:ln>
        </p:spPr>
      </p:cxnSp>
      <p:pic>
        <p:nvPicPr>
          <p:cNvPr id="347" name="Google Shape;347;p32"/>
          <p:cNvPicPr preferRelativeResize="0"/>
          <p:nvPr/>
        </p:nvPicPr>
        <p:blipFill>
          <a:blip r:embed="rId3">
            <a:alphaModFix/>
          </a:blip>
          <a:stretch>
            <a:fillRect/>
          </a:stretch>
        </p:blipFill>
        <p:spPr>
          <a:xfrm>
            <a:off x="3856538" y="2920225"/>
            <a:ext cx="380450" cy="380450"/>
          </a:xfrm>
          <a:prstGeom prst="rect">
            <a:avLst/>
          </a:prstGeom>
          <a:noFill/>
          <a:ln>
            <a:noFill/>
          </a:ln>
        </p:spPr>
      </p:pic>
      <p:grpSp>
        <p:nvGrpSpPr>
          <p:cNvPr id="348" name="Google Shape;348;p32"/>
          <p:cNvGrpSpPr/>
          <p:nvPr/>
        </p:nvGrpSpPr>
        <p:grpSpPr>
          <a:xfrm>
            <a:off x="1121975" y="3583101"/>
            <a:ext cx="758925" cy="803348"/>
            <a:chOff x="1187825" y="3711526"/>
            <a:chExt cx="758925" cy="803348"/>
          </a:xfrm>
        </p:grpSpPr>
        <p:pic>
          <p:nvPicPr>
            <p:cNvPr id="349" name="Google Shape;349;p32"/>
            <p:cNvPicPr preferRelativeResize="0"/>
            <p:nvPr/>
          </p:nvPicPr>
          <p:blipFill>
            <a:blip r:embed="rId4">
              <a:alphaModFix/>
            </a:blip>
            <a:stretch>
              <a:fillRect/>
            </a:stretch>
          </p:blipFill>
          <p:spPr>
            <a:xfrm>
              <a:off x="1451473" y="3711526"/>
              <a:ext cx="385569" cy="385574"/>
            </a:xfrm>
            <a:prstGeom prst="rect">
              <a:avLst/>
            </a:prstGeom>
            <a:noFill/>
            <a:ln>
              <a:noFill/>
            </a:ln>
          </p:spPr>
        </p:pic>
        <p:pic>
          <p:nvPicPr>
            <p:cNvPr id="350" name="Google Shape;350;p32"/>
            <p:cNvPicPr preferRelativeResize="0"/>
            <p:nvPr/>
          </p:nvPicPr>
          <p:blipFill>
            <a:blip r:embed="rId5">
              <a:alphaModFix/>
            </a:blip>
            <a:stretch>
              <a:fillRect/>
            </a:stretch>
          </p:blipFill>
          <p:spPr>
            <a:xfrm>
              <a:off x="1187825" y="3755941"/>
              <a:ext cx="758925" cy="758933"/>
            </a:xfrm>
            <a:prstGeom prst="rect">
              <a:avLst/>
            </a:prstGeom>
            <a:noFill/>
            <a:ln>
              <a:noFill/>
            </a:ln>
          </p:spPr>
        </p:pic>
      </p:grpSp>
      <p:sp>
        <p:nvSpPr>
          <p:cNvPr id="351" name="Google Shape;351;p32"/>
          <p:cNvSpPr/>
          <p:nvPr/>
        </p:nvSpPr>
        <p:spPr>
          <a:xfrm>
            <a:off x="3089400" y="1641875"/>
            <a:ext cx="1579200" cy="513300"/>
          </a:xfrm>
          <a:prstGeom prst="roundRect">
            <a:avLst>
              <a:gd fmla="val 16667" name="adj"/>
            </a:avLst>
          </a:prstGeom>
          <a:solidFill>
            <a:srgbClr val="ADDBD7">
              <a:alpha val="20440"/>
            </a:srgbClr>
          </a:solidFill>
          <a:ln cap="flat" cmpd="sng" w="9525">
            <a:solidFill>
              <a:srgbClr val="559A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E7067"/>
                </a:solidFill>
                <a:latin typeface="EB Garamond"/>
                <a:ea typeface="EB Garamond"/>
                <a:cs typeface="EB Garamond"/>
                <a:sym typeface="EB Garamond"/>
              </a:rPr>
              <a:t>Vacation Housing</a:t>
            </a:r>
            <a:endParaRPr b="1">
              <a:solidFill>
                <a:srgbClr val="3E7067"/>
              </a:solidFill>
              <a:latin typeface="EB Garamond"/>
              <a:ea typeface="EB Garamond"/>
              <a:cs typeface="EB Garamond"/>
              <a:sym typeface="EB Garamond"/>
            </a:endParaRPr>
          </a:p>
        </p:txBody>
      </p:sp>
      <p:sp>
        <p:nvSpPr>
          <p:cNvPr id="352" name="Google Shape;352;p32"/>
          <p:cNvSpPr/>
          <p:nvPr/>
        </p:nvSpPr>
        <p:spPr>
          <a:xfrm>
            <a:off x="2867638" y="1819632"/>
            <a:ext cx="157800" cy="157800"/>
          </a:xfrm>
          <a:prstGeom prst="mathPlus">
            <a:avLst>
              <a:gd fmla="val 23520" name="adj1"/>
            </a:avLst>
          </a:prstGeom>
          <a:solidFill>
            <a:srgbClr val="FFE48D">
              <a:alpha val="20540"/>
            </a:srgbClr>
          </a:solidFill>
          <a:ln cap="flat" cmpd="sng" w="9525">
            <a:solidFill>
              <a:srgbClr val="3E706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7F6000"/>
              </a:solidFill>
              <a:latin typeface="EB Garamond"/>
              <a:ea typeface="EB Garamond"/>
              <a:cs typeface="EB Garamond"/>
              <a:sym typeface="EB Garamond"/>
            </a:endParaRPr>
          </a:p>
        </p:txBody>
      </p:sp>
      <p:cxnSp>
        <p:nvCxnSpPr>
          <p:cNvPr id="353" name="Google Shape;353;p32"/>
          <p:cNvCxnSpPr>
            <a:endCxn id="345" idx="0"/>
          </p:cNvCxnSpPr>
          <p:nvPr/>
        </p:nvCxnSpPr>
        <p:spPr>
          <a:xfrm>
            <a:off x="3003338" y="2421350"/>
            <a:ext cx="4200" cy="400200"/>
          </a:xfrm>
          <a:prstGeom prst="straightConnector1">
            <a:avLst/>
          </a:prstGeom>
          <a:noFill/>
          <a:ln cap="flat" cmpd="sng" w="9525">
            <a:solidFill>
              <a:srgbClr val="3E7067"/>
            </a:solidFill>
            <a:prstDash val="solid"/>
            <a:round/>
            <a:headEnd len="med" w="med" type="none"/>
            <a:tailEnd len="med" w="med" type="triangle"/>
          </a:ln>
        </p:spPr>
      </p:cxnSp>
      <p:cxnSp>
        <p:nvCxnSpPr>
          <p:cNvPr id="354" name="Google Shape;354;p32"/>
          <p:cNvCxnSpPr>
            <a:endCxn id="351" idx="2"/>
          </p:cNvCxnSpPr>
          <p:nvPr/>
        </p:nvCxnSpPr>
        <p:spPr>
          <a:xfrm>
            <a:off x="2117100" y="2154575"/>
            <a:ext cx="1761900" cy="600"/>
          </a:xfrm>
          <a:prstGeom prst="bentConnector4">
            <a:avLst>
              <a:gd fmla="val 309" name="adj1"/>
              <a:gd fmla="val 39787500" name="adj2"/>
            </a:avLst>
          </a:prstGeom>
          <a:noFill/>
          <a:ln cap="flat" cmpd="sng" w="9525">
            <a:solidFill>
              <a:srgbClr val="3E7067"/>
            </a:solidFill>
            <a:prstDash val="solid"/>
            <a:round/>
            <a:headEnd len="med" w="med" type="none"/>
            <a:tailEnd len="med" w="med" type="none"/>
          </a:ln>
        </p:spPr>
      </p:cxnSp>
      <p:sp>
        <p:nvSpPr>
          <p:cNvPr id="355" name="Google Shape;355;p32"/>
          <p:cNvSpPr/>
          <p:nvPr/>
        </p:nvSpPr>
        <p:spPr>
          <a:xfrm>
            <a:off x="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56" name="Google Shape;356;p32"/>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57" name="Google Shape;357;p32"/>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58" name="Google Shape;358;p32"/>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59" name="Google Shape;359;p32"/>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latin typeface="Montserrat"/>
                <a:ea typeface="Montserrat"/>
                <a:cs typeface="Montserrat"/>
                <a:sym typeface="Montserrat"/>
              </a:rPr>
              <a:t>Introduction + Context</a:t>
            </a:r>
            <a:endParaRPr b="1" sz="900">
              <a:solidFill>
                <a:srgbClr val="434343"/>
              </a:solidFill>
              <a:latin typeface="Montserrat"/>
              <a:ea typeface="Montserrat"/>
              <a:cs typeface="Montserrat"/>
              <a:sym typeface="Montserrat"/>
            </a:endParaRPr>
          </a:p>
        </p:txBody>
      </p:sp>
      <p:sp>
        <p:nvSpPr>
          <p:cNvPr id="360" name="Google Shape;360;p32"/>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361" name="Google Shape;361;p32"/>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362" name="Google Shape;362;p32"/>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3"/>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STRATEGIC ACTION</a:t>
            </a:r>
            <a:endParaRPr/>
          </a:p>
        </p:txBody>
      </p:sp>
      <p:sp>
        <p:nvSpPr>
          <p:cNvPr id="368" name="Google Shape;368;p33"/>
          <p:cNvSpPr/>
          <p:nvPr/>
        </p:nvSpPr>
        <p:spPr>
          <a:xfrm>
            <a:off x="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69" name="Google Shape;369;p33"/>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70" name="Google Shape;370;p33"/>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71" name="Google Shape;371;p33"/>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72" name="Google Shape;372;p33"/>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latin typeface="Montserrat"/>
                <a:ea typeface="Montserrat"/>
                <a:cs typeface="Montserrat"/>
                <a:sym typeface="Montserrat"/>
              </a:rPr>
              <a:t>Introduction + Context</a:t>
            </a:r>
            <a:endParaRPr b="1" sz="900">
              <a:solidFill>
                <a:srgbClr val="434343"/>
              </a:solidFill>
              <a:latin typeface="Montserrat"/>
              <a:ea typeface="Montserrat"/>
              <a:cs typeface="Montserrat"/>
              <a:sym typeface="Montserrat"/>
            </a:endParaRPr>
          </a:p>
        </p:txBody>
      </p:sp>
      <p:sp>
        <p:nvSpPr>
          <p:cNvPr id="373" name="Google Shape;373;p33"/>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374" name="Google Shape;374;p33"/>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375" name="Google Shape;375;p33"/>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sp>
        <p:nvSpPr>
          <p:cNvPr id="376" name="Google Shape;376;p33"/>
          <p:cNvSpPr txBox="1"/>
          <p:nvPr/>
        </p:nvSpPr>
        <p:spPr>
          <a:xfrm>
            <a:off x="2681100" y="1034100"/>
            <a:ext cx="37818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rgbClr val="FFC800"/>
                </a:solidFill>
                <a:latin typeface="Montserrat ExtraBold"/>
                <a:ea typeface="Montserrat ExtraBold"/>
                <a:cs typeface="Montserrat ExtraBold"/>
                <a:sym typeface="Montserrat ExtraBold"/>
              </a:rPr>
              <a:t>Strategic</a:t>
            </a:r>
            <a:r>
              <a:rPr lang="en" sz="2600">
                <a:solidFill>
                  <a:srgbClr val="FFC800"/>
                </a:solidFill>
                <a:latin typeface="Montserrat ExtraBold"/>
                <a:ea typeface="Montserrat ExtraBold"/>
                <a:cs typeface="Montserrat ExtraBold"/>
                <a:sym typeface="Montserrat ExtraBold"/>
              </a:rPr>
              <a:t> Actions</a:t>
            </a:r>
            <a:endParaRPr sz="2600">
              <a:solidFill>
                <a:srgbClr val="FFC800"/>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SzPts val="1100"/>
              <a:buFont typeface="Arial"/>
              <a:buNone/>
            </a:pPr>
            <a:r>
              <a:rPr i="1" lang="en">
                <a:solidFill>
                  <a:srgbClr val="434343"/>
                </a:solidFill>
                <a:latin typeface="Montserrat ExtraBold"/>
                <a:ea typeface="Montserrat ExtraBold"/>
                <a:cs typeface="Montserrat ExtraBold"/>
                <a:sym typeface="Montserrat ExtraBold"/>
              </a:rPr>
              <a:t>Watauga Housing Council Initiatives</a:t>
            </a:r>
            <a:endParaRPr i="1">
              <a:solidFill>
                <a:srgbClr val="434343"/>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1200">
              <a:solidFill>
                <a:srgbClr val="434343"/>
              </a:solidFill>
              <a:latin typeface="EB Garamond"/>
              <a:ea typeface="EB Garamond"/>
              <a:cs typeface="EB Garamond"/>
              <a:sym typeface="EB Garamond"/>
            </a:endParaRPr>
          </a:p>
        </p:txBody>
      </p:sp>
      <p:pic>
        <p:nvPicPr>
          <p:cNvPr id="377" name="Google Shape;377;p33"/>
          <p:cNvPicPr preferRelativeResize="0"/>
          <p:nvPr/>
        </p:nvPicPr>
        <p:blipFill>
          <a:blip r:embed="rId3">
            <a:alphaModFix/>
          </a:blip>
          <a:stretch>
            <a:fillRect/>
          </a:stretch>
        </p:blipFill>
        <p:spPr>
          <a:xfrm>
            <a:off x="5830249" y="2356680"/>
            <a:ext cx="872726" cy="910670"/>
          </a:xfrm>
          <a:prstGeom prst="rect">
            <a:avLst/>
          </a:prstGeom>
          <a:noFill/>
          <a:ln>
            <a:noFill/>
          </a:ln>
        </p:spPr>
      </p:pic>
      <p:sp>
        <p:nvSpPr>
          <p:cNvPr id="378" name="Google Shape;378;p33"/>
          <p:cNvSpPr txBox="1"/>
          <p:nvPr>
            <p:ph idx="4294967295" type="subTitle"/>
          </p:nvPr>
        </p:nvSpPr>
        <p:spPr>
          <a:xfrm>
            <a:off x="592650" y="3232975"/>
            <a:ext cx="3703200" cy="144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000000"/>
                </a:solidFill>
              </a:rPr>
              <a:t>Strategic Partnerships for Resource Integration:</a:t>
            </a:r>
            <a:r>
              <a:rPr b="1" lang="en" sz="1700">
                <a:solidFill>
                  <a:srgbClr val="000000"/>
                </a:solidFill>
              </a:rPr>
              <a:t> </a:t>
            </a:r>
            <a:r>
              <a:rPr lang="en" sz="1300">
                <a:solidFill>
                  <a:srgbClr val="0D0D0D"/>
                </a:solidFill>
                <a:highlight>
                  <a:srgbClr val="FFFFFF"/>
                </a:highlight>
                <a:latin typeface="Roboto"/>
                <a:ea typeface="Roboto"/>
                <a:cs typeface="Roboto"/>
                <a:sym typeface="Roboto"/>
              </a:rPr>
              <a:t>Forming partnerships with other community organizations and local government agencies.</a:t>
            </a:r>
            <a:endParaRPr b="1" sz="1400">
              <a:solidFill>
                <a:srgbClr val="000000"/>
              </a:solidFill>
            </a:endParaRPr>
          </a:p>
        </p:txBody>
      </p:sp>
      <p:sp>
        <p:nvSpPr>
          <p:cNvPr id="379" name="Google Shape;379;p33"/>
          <p:cNvSpPr txBox="1"/>
          <p:nvPr>
            <p:ph idx="4294967295" type="subTitle"/>
          </p:nvPr>
        </p:nvSpPr>
        <p:spPr>
          <a:xfrm>
            <a:off x="4847325" y="3232975"/>
            <a:ext cx="3703200" cy="144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000000"/>
                </a:solidFill>
              </a:rPr>
              <a:t>Prioritization and Strategic Site Selection:</a:t>
            </a:r>
            <a:r>
              <a:rPr b="1" lang="en" sz="1700">
                <a:solidFill>
                  <a:srgbClr val="000000"/>
                </a:solidFill>
              </a:rPr>
              <a:t> </a:t>
            </a:r>
            <a:r>
              <a:rPr lang="en" sz="1300">
                <a:solidFill>
                  <a:srgbClr val="0D0D0D"/>
                </a:solidFill>
                <a:highlight>
                  <a:srgbClr val="FFFFFF"/>
                </a:highlight>
                <a:latin typeface="Roboto"/>
                <a:ea typeface="Roboto"/>
                <a:cs typeface="Roboto"/>
                <a:sym typeface="Roboto"/>
              </a:rPr>
              <a:t>working closely with developers to identify and prioritize the most feasible sites for the development of affordable housing.</a:t>
            </a:r>
            <a:endParaRPr b="1" sz="1400">
              <a:solidFill>
                <a:srgbClr val="000000"/>
              </a:solidFill>
            </a:endParaRPr>
          </a:p>
        </p:txBody>
      </p:sp>
      <p:pic>
        <p:nvPicPr>
          <p:cNvPr id="380" name="Google Shape;380;p33"/>
          <p:cNvPicPr preferRelativeResize="0"/>
          <p:nvPr/>
        </p:nvPicPr>
        <p:blipFill>
          <a:blip r:embed="rId4">
            <a:alphaModFix/>
          </a:blip>
          <a:stretch>
            <a:fillRect/>
          </a:stretch>
        </p:blipFill>
        <p:spPr>
          <a:xfrm>
            <a:off x="1675388" y="2356675"/>
            <a:ext cx="801298" cy="8013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4"/>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386" name="Google Shape;386;p34"/>
          <p:cNvSpPr txBox="1"/>
          <p:nvPr>
            <p:ph idx="4294967295" type="subTitle"/>
          </p:nvPr>
        </p:nvSpPr>
        <p:spPr>
          <a:xfrm>
            <a:off x="1254138" y="1498825"/>
            <a:ext cx="6635700" cy="16689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rPr b="1" lang="en" sz="2400">
                <a:solidFill>
                  <a:schemeClr val="dk1"/>
                </a:solidFill>
              </a:rPr>
              <a:t>Site Selection Challenges:</a:t>
            </a:r>
            <a:r>
              <a:rPr b="1" lang="en" sz="1800">
                <a:solidFill>
                  <a:schemeClr val="dk1"/>
                </a:solidFill>
              </a:rPr>
              <a:t> </a:t>
            </a:r>
            <a:r>
              <a:rPr lang="en" sz="1800">
                <a:solidFill>
                  <a:schemeClr val="dk1"/>
                </a:solidFill>
              </a:rPr>
              <a:t>Because</a:t>
            </a:r>
            <a:r>
              <a:rPr lang="en" sz="1800">
                <a:solidFill>
                  <a:schemeClr val="dk1"/>
                </a:solidFill>
              </a:rPr>
              <a:t> of the mountainous </a:t>
            </a:r>
            <a:r>
              <a:rPr lang="en" sz="1800">
                <a:solidFill>
                  <a:schemeClr val="dk1"/>
                </a:solidFill>
              </a:rPr>
              <a:t>landscape’s </a:t>
            </a:r>
            <a:r>
              <a:rPr b="1" lang="en" sz="2000">
                <a:solidFill>
                  <a:schemeClr val="dk2"/>
                </a:solidFill>
              </a:rPr>
              <a:t>Complex Terrain</a:t>
            </a:r>
            <a:r>
              <a:rPr lang="en" sz="2000">
                <a:solidFill>
                  <a:schemeClr val="dk1"/>
                </a:solidFill>
              </a:rPr>
              <a:t> </a:t>
            </a:r>
            <a:r>
              <a:rPr lang="en" sz="1800">
                <a:solidFill>
                  <a:schemeClr val="dk1"/>
                </a:solidFill>
              </a:rPr>
              <a:t>and the </a:t>
            </a:r>
            <a:r>
              <a:rPr b="1" lang="en" sz="2000">
                <a:solidFill>
                  <a:schemeClr val="dk2"/>
                </a:solidFill>
              </a:rPr>
              <a:t>Extensive Inventory</a:t>
            </a:r>
            <a:r>
              <a:rPr b="1" lang="en" sz="1800">
                <a:solidFill>
                  <a:schemeClr val="dk2"/>
                </a:solidFill>
              </a:rPr>
              <a:t> </a:t>
            </a:r>
            <a:r>
              <a:rPr lang="en" sz="1800">
                <a:solidFill>
                  <a:schemeClr val="dk1"/>
                </a:solidFill>
              </a:rPr>
              <a:t>of over 47,000 parcels there is currently no streamlined system in place to help identify suitable parcels for development</a:t>
            </a:r>
            <a:endParaRPr sz="1800"/>
          </a:p>
        </p:txBody>
      </p:sp>
      <p:sp>
        <p:nvSpPr>
          <p:cNvPr id="387" name="Google Shape;387;p34"/>
          <p:cNvSpPr/>
          <p:nvPr/>
        </p:nvSpPr>
        <p:spPr>
          <a:xfrm>
            <a:off x="0" y="4948100"/>
            <a:ext cx="2286000" cy="19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88" name="Google Shape;388;p34"/>
          <p:cNvSpPr/>
          <p:nvPr/>
        </p:nvSpPr>
        <p:spPr>
          <a:xfrm>
            <a:off x="2286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89" name="Google Shape;389;p34"/>
          <p:cNvSpPr/>
          <p:nvPr/>
        </p:nvSpPr>
        <p:spPr>
          <a:xfrm>
            <a:off x="4572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90" name="Google Shape;390;p34"/>
          <p:cNvSpPr/>
          <p:nvPr/>
        </p:nvSpPr>
        <p:spPr>
          <a:xfrm>
            <a:off x="6858000" y="4948100"/>
            <a:ext cx="2286000" cy="195300"/>
          </a:xfrm>
          <a:prstGeom prst="rect">
            <a:avLst/>
          </a:prstGeom>
          <a:solidFill>
            <a:srgbClr val="FFF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EB Garamond"/>
              <a:ea typeface="EB Garamond"/>
              <a:cs typeface="EB Garamond"/>
              <a:sym typeface="EB Garamond"/>
            </a:endParaRPr>
          </a:p>
        </p:txBody>
      </p:sp>
      <p:sp>
        <p:nvSpPr>
          <p:cNvPr id="391" name="Google Shape;391;p34"/>
          <p:cNvSpPr txBox="1"/>
          <p:nvPr/>
        </p:nvSpPr>
        <p:spPr>
          <a:xfrm>
            <a:off x="367550" y="4886650"/>
            <a:ext cx="15816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434343"/>
                </a:solidFill>
                <a:latin typeface="Montserrat"/>
                <a:ea typeface="Montserrat"/>
                <a:cs typeface="Montserrat"/>
                <a:sym typeface="Montserrat"/>
              </a:rPr>
              <a:t>Introduction + Context</a:t>
            </a:r>
            <a:endParaRPr b="1" sz="900">
              <a:solidFill>
                <a:srgbClr val="434343"/>
              </a:solidFill>
              <a:latin typeface="Montserrat"/>
              <a:ea typeface="Montserrat"/>
              <a:cs typeface="Montserrat"/>
              <a:sym typeface="Montserrat"/>
            </a:endParaRPr>
          </a:p>
        </p:txBody>
      </p:sp>
      <p:sp>
        <p:nvSpPr>
          <p:cNvPr id="392" name="Google Shape;392;p34"/>
          <p:cNvSpPr txBox="1"/>
          <p:nvPr/>
        </p:nvSpPr>
        <p:spPr>
          <a:xfrm>
            <a:off x="3051150" y="4886650"/>
            <a:ext cx="755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Use Case</a:t>
            </a:r>
            <a:endParaRPr b="1" sz="900">
              <a:solidFill>
                <a:srgbClr val="9E9E9E"/>
              </a:solidFill>
              <a:latin typeface="Montserrat"/>
              <a:ea typeface="Montserrat"/>
              <a:cs typeface="Montserrat"/>
              <a:sym typeface="Montserrat"/>
            </a:endParaRPr>
          </a:p>
        </p:txBody>
      </p:sp>
      <p:sp>
        <p:nvSpPr>
          <p:cNvPr id="393" name="Google Shape;393;p34"/>
          <p:cNvSpPr txBox="1"/>
          <p:nvPr/>
        </p:nvSpPr>
        <p:spPr>
          <a:xfrm>
            <a:off x="5314350" y="4886650"/>
            <a:ext cx="8013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Modeling</a:t>
            </a:r>
            <a:endParaRPr b="1" sz="900">
              <a:solidFill>
                <a:srgbClr val="9E9E9E"/>
              </a:solidFill>
              <a:latin typeface="Montserrat"/>
              <a:ea typeface="Montserrat"/>
              <a:cs typeface="Montserrat"/>
              <a:sym typeface="Montserrat"/>
            </a:endParaRPr>
          </a:p>
        </p:txBody>
      </p:sp>
      <p:sp>
        <p:nvSpPr>
          <p:cNvPr id="394" name="Google Shape;394;p34"/>
          <p:cNvSpPr txBox="1"/>
          <p:nvPr/>
        </p:nvSpPr>
        <p:spPr>
          <a:xfrm>
            <a:off x="7134150" y="4886650"/>
            <a:ext cx="17337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9E9E9E"/>
                </a:solidFill>
                <a:latin typeface="Montserrat"/>
                <a:ea typeface="Montserrat"/>
                <a:cs typeface="Montserrat"/>
                <a:sym typeface="Montserrat"/>
              </a:rPr>
              <a:t>Application Development</a:t>
            </a:r>
            <a:endParaRPr b="1" sz="900">
              <a:solidFill>
                <a:srgbClr val="9E9E9E"/>
              </a:solidFill>
              <a:latin typeface="Montserrat"/>
              <a:ea typeface="Montserrat"/>
              <a:cs typeface="Montserrat"/>
              <a:sym typeface="Montserrat"/>
            </a:endParaRPr>
          </a:p>
        </p:txBody>
      </p:sp>
      <p:pic>
        <p:nvPicPr>
          <p:cNvPr id="395" name="Google Shape;395;p34"/>
          <p:cNvPicPr preferRelativeResize="0"/>
          <p:nvPr/>
        </p:nvPicPr>
        <p:blipFill rotWithShape="1">
          <a:blip r:embed="rId3">
            <a:alphaModFix/>
          </a:blip>
          <a:srcRect b="19834" l="0" r="0" t="20567"/>
          <a:stretch/>
        </p:blipFill>
        <p:spPr>
          <a:xfrm>
            <a:off x="3536237" y="3368624"/>
            <a:ext cx="2071524" cy="822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